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53"/>
  </p:notesMasterIdLst>
  <p:sldIdLst>
    <p:sldId id="256" r:id="rId3"/>
    <p:sldId id="257" r:id="rId4"/>
    <p:sldId id="315" r:id="rId5"/>
    <p:sldId id="316" r:id="rId6"/>
    <p:sldId id="317" r:id="rId7"/>
    <p:sldId id="318" r:id="rId8"/>
    <p:sldId id="319" r:id="rId9"/>
    <p:sldId id="321" r:id="rId10"/>
    <p:sldId id="322" r:id="rId11"/>
    <p:sldId id="342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45" r:id="rId23"/>
    <p:sldId id="334" r:id="rId24"/>
    <p:sldId id="335" r:id="rId25"/>
    <p:sldId id="343" r:id="rId26"/>
    <p:sldId id="336" r:id="rId27"/>
    <p:sldId id="337" r:id="rId28"/>
    <p:sldId id="338" r:id="rId29"/>
    <p:sldId id="339" r:id="rId30"/>
    <p:sldId id="340" r:id="rId31"/>
    <p:sldId id="341" r:id="rId32"/>
    <p:sldId id="344" r:id="rId33"/>
    <p:sldId id="346" r:id="rId34"/>
    <p:sldId id="347" r:id="rId35"/>
    <p:sldId id="352" r:id="rId36"/>
    <p:sldId id="348" r:id="rId37"/>
    <p:sldId id="349" r:id="rId38"/>
    <p:sldId id="350" r:id="rId39"/>
    <p:sldId id="351" r:id="rId40"/>
    <p:sldId id="353" r:id="rId41"/>
    <p:sldId id="354" r:id="rId42"/>
    <p:sldId id="355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9" r:id="rId51"/>
    <p:sldId id="300" r:id="rId52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E84AB-9FF6-451C-88B2-DFE78F543C23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9CB8E-E4AE-4344-9ACD-35AB84AC4B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95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9CB8E-E4AE-4344-9ACD-35AB84AC4B00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34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31826" y="285239"/>
            <a:ext cx="5080347" cy="777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FAFF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11722" y="3361930"/>
            <a:ext cx="822325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FCF9F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8648" y="3095723"/>
            <a:ext cx="1595351" cy="204777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3526" y="0"/>
            <a:ext cx="1221436" cy="87503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369113"/>
            <a:ext cx="505252" cy="11155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9032" y="219359"/>
            <a:ext cx="1595062" cy="3676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13" b="0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pPr marL="70247">
              <a:spcBef>
                <a:spcPts val="22"/>
              </a:spcBef>
            </a:pPr>
            <a:fld id="{81D60167-4931-47E6-BA6A-407CBD079E47}" type="slidenum">
              <a:rPr lang="en-IN" spc="50" smtClean="0">
                <a:solidFill>
                  <a:srgbClr val="FFFFFF"/>
                </a:solidFill>
              </a:rPr>
              <a:pPr marL="70247">
                <a:spcBef>
                  <a:spcPts val="22"/>
                </a:spcBef>
              </a:pPr>
              <a:t>‹#›</a:t>
            </a:fld>
            <a:endParaRPr lang="en-IN" spc="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9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AFF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FCF9F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AFF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AFF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953" y="-5953"/>
            <a:ext cx="9155906" cy="515540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882873"/>
            <a:ext cx="480799" cy="86467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9405" y="4159305"/>
            <a:ext cx="1271993" cy="97944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39874" y="1"/>
            <a:ext cx="2804126" cy="242031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1424" y="219359"/>
            <a:ext cx="1592669" cy="3676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5959" y="1811138"/>
            <a:ext cx="2592784" cy="432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13" b="1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88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75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13" b="0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pPr marL="70247">
              <a:spcBef>
                <a:spcPts val="22"/>
              </a:spcBef>
            </a:pPr>
            <a:fld id="{81D60167-4931-47E6-BA6A-407CBD079E47}" type="slidenum">
              <a:rPr lang="en-IN" spc="50" smtClean="0">
                <a:solidFill>
                  <a:srgbClr val="FFFFFF"/>
                </a:solidFill>
              </a:rPr>
              <a:pPr marL="70247">
                <a:spcBef>
                  <a:spcPts val="22"/>
                </a:spcBef>
              </a:pPr>
              <a:t>‹#›</a:t>
            </a:fld>
            <a:endParaRPr lang="en-IN" spc="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4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06449" y="8"/>
            <a:ext cx="3837781" cy="2070100"/>
          </a:xfrm>
          <a:custGeom>
            <a:avLst/>
            <a:gdLst/>
            <a:ahLst/>
            <a:cxnLst/>
            <a:rect l="l" t="t" r="r" b="b"/>
            <a:pathLst>
              <a:path w="6140450" h="3312160">
                <a:moveTo>
                  <a:pt x="6140081" y="0"/>
                </a:moveTo>
                <a:lnTo>
                  <a:pt x="4969065" y="0"/>
                </a:lnTo>
                <a:lnTo>
                  <a:pt x="4897031" y="0"/>
                </a:lnTo>
                <a:lnTo>
                  <a:pt x="0" y="0"/>
                </a:lnTo>
                <a:lnTo>
                  <a:pt x="34772" y="25031"/>
                </a:lnTo>
                <a:lnTo>
                  <a:pt x="76504" y="53657"/>
                </a:lnTo>
                <a:lnTo>
                  <a:pt x="119087" y="81457"/>
                </a:lnTo>
                <a:lnTo>
                  <a:pt x="162509" y="108419"/>
                </a:lnTo>
                <a:lnTo>
                  <a:pt x="206806" y="134543"/>
                </a:lnTo>
                <a:lnTo>
                  <a:pt x="251752" y="159816"/>
                </a:lnTo>
                <a:lnTo>
                  <a:pt x="296926" y="184035"/>
                </a:lnTo>
                <a:lnTo>
                  <a:pt x="342303" y="207213"/>
                </a:lnTo>
                <a:lnTo>
                  <a:pt x="387921" y="229323"/>
                </a:lnTo>
                <a:lnTo>
                  <a:pt x="433755" y="250342"/>
                </a:lnTo>
                <a:lnTo>
                  <a:pt x="479844" y="270281"/>
                </a:lnTo>
                <a:lnTo>
                  <a:pt x="526161" y="289102"/>
                </a:lnTo>
                <a:lnTo>
                  <a:pt x="572744" y="306793"/>
                </a:lnTo>
                <a:lnTo>
                  <a:pt x="619582" y="323367"/>
                </a:lnTo>
                <a:lnTo>
                  <a:pt x="666686" y="338785"/>
                </a:lnTo>
                <a:lnTo>
                  <a:pt x="714070" y="353034"/>
                </a:lnTo>
                <a:lnTo>
                  <a:pt x="761733" y="366115"/>
                </a:lnTo>
                <a:lnTo>
                  <a:pt x="809675" y="378015"/>
                </a:lnTo>
                <a:lnTo>
                  <a:pt x="857923" y="388708"/>
                </a:lnTo>
                <a:lnTo>
                  <a:pt x="906475" y="398183"/>
                </a:lnTo>
                <a:lnTo>
                  <a:pt x="955332" y="406425"/>
                </a:lnTo>
                <a:lnTo>
                  <a:pt x="1004506" y="413423"/>
                </a:lnTo>
                <a:lnTo>
                  <a:pt x="1053998" y="419176"/>
                </a:lnTo>
                <a:lnTo>
                  <a:pt x="1103820" y="423646"/>
                </a:lnTo>
                <a:lnTo>
                  <a:pt x="1153985" y="426847"/>
                </a:lnTo>
                <a:lnTo>
                  <a:pt x="1204493" y="428739"/>
                </a:lnTo>
                <a:lnTo>
                  <a:pt x="1255356" y="429323"/>
                </a:lnTo>
                <a:lnTo>
                  <a:pt x="1306576" y="428586"/>
                </a:lnTo>
                <a:lnTo>
                  <a:pt x="1356245" y="430593"/>
                </a:lnTo>
                <a:lnTo>
                  <a:pt x="1410512" y="430593"/>
                </a:lnTo>
                <a:lnTo>
                  <a:pt x="1458188" y="429031"/>
                </a:lnTo>
                <a:lnTo>
                  <a:pt x="1464830" y="428586"/>
                </a:lnTo>
                <a:lnTo>
                  <a:pt x="1510080" y="425602"/>
                </a:lnTo>
                <a:lnTo>
                  <a:pt x="1562328" y="420522"/>
                </a:lnTo>
                <a:lnTo>
                  <a:pt x="1614741" y="413854"/>
                </a:lnTo>
                <a:lnTo>
                  <a:pt x="1667129" y="405688"/>
                </a:lnTo>
                <a:lnTo>
                  <a:pt x="1719300" y="396074"/>
                </a:lnTo>
                <a:lnTo>
                  <a:pt x="1771053" y="385114"/>
                </a:lnTo>
                <a:lnTo>
                  <a:pt x="1822196" y="372872"/>
                </a:lnTo>
                <a:lnTo>
                  <a:pt x="1872551" y="359435"/>
                </a:lnTo>
                <a:lnTo>
                  <a:pt x="1921903" y="344855"/>
                </a:lnTo>
                <a:lnTo>
                  <a:pt x="1970074" y="329222"/>
                </a:lnTo>
                <a:lnTo>
                  <a:pt x="2016874" y="312623"/>
                </a:lnTo>
                <a:lnTo>
                  <a:pt x="2073135" y="293738"/>
                </a:lnTo>
                <a:lnTo>
                  <a:pt x="2129117" y="275704"/>
                </a:lnTo>
                <a:lnTo>
                  <a:pt x="2184819" y="258508"/>
                </a:lnTo>
                <a:lnTo>
                  <a:pt x="2240229" y="242176"/>
                </a:lnTo>
                <a:lnTo>
                  <a:pt x="2295347" y="226682"/>
                </a:lnTo>
                <a:lnTo>
                  <a:pt x="2350173" y="212039"/>
                </a:lnTo>
                <a:lnTo>
                  <a:pt x="2404707" y="198234"/>
                </a:lnTo>
                <a:lnTo>
                  <a:pt x="2458936" y="185267"/>
                </a:lnTo>
                <a:lnTo>
                  <a:pt x="2512860" y="173151"/>
                </a:lnTo>
                <a:lnTo>
                  <a:pt x="2566492" y="161861"/>
                </a:lnTo>
                <a:lnTo>
                  <a:pt x="2619806" y="151409"/>
                </a:lnTo>
                <a:lnTo>
                  <a:pt x="2672804" y="141795"/>
                </a:lnTo>
                <a:lnTo>
                  <a:pt x="2725483" y="133019"/>
                </a:lnTo>
                <a:lnTo>
                  <a:pt x="2777858" y="125056"/>
                </a:lnTo>
                <a:lnTo>
                  <a:pt x="2829903" y="117932"/>
                </a:lnTo>
                <a:lnTo>
                  <a:pt x="2881617" y="111633"/>
                </a:lnTo>
                <a:lnTo>
                  <a:pt x="2933014" y="106159"/>
                </a:lnTo>
                <a:lnTo>
                  <a:pt x="2984068" y="101511"/>
                </a:lnTo>
                <a:lnTo>
                  <a:pt x="3034804" y="97688"/>
                </a:lnTo>
                <a:lnTo>
                  <a:pt x="3085185" y="94678"/>
                </a:lnTo>
                <a:lnTo>
                  <a:pt x="3135236" y="92494"/>
                </a:lnTo>
                <a:lnTo>
                  <a:pt x="3184944" y="91109"/>
                </a:lnTo>
                <a:lnTo>
                  <a:pt x="3234296" y="90551"/>
                </a:lnTo>
                <a:lnTo>
                  <a:pt x="3283305" y="90805"/>
                </a:lnTo>
                <a:lnTo>
                  <a:pt x="3331959" y="91871"/>
                </a:lnTo>
                <a:lnTo>
                  <a:pt x="3380244" y="93751"/>
                </a:lnTo>
                <a:lnTo>
                  <a:pt x="3428187" y="96431"/>
                </a:lnTo>
                <a:lnTo>
                  <a:pt x="3475761" y="99923"/>
                </a:lnTo>
                <a:lnTo>
                  <a:pt x="3522967" y="104216"/>
                </a:lnTo>
                <a:lnTo>
                  <a:pt x="3569805" y="109308"/>
                </a:lnTo>
                <a:lnTo>
                  <a:pt x="3616274" y="115201"/>
                </a:lnTo>
                <a:lnTo>
                  <a:pt x="3662362" y="121894"/>
                </a:lnTo>
                <a:lnTo>
                  <a:pt x="3708069" y="129387"/>
                </a:lnTo>
                <a:lnTo>
                  <a:pt x="3753396" y="137668"/>
                </a:lnTo>
                <a:lnTo>
                  <a:pt x="3798341" y="146748"/>
                </a:lnTo>
                <a:lnTo>
                  <a:pt x="3842905" y="156629"/>
                </a:lnTo>
                <a:lnTo>
                  <a:pt x="3887063" y="167284"/>
                </a:lnTo>
                <a:lnTo>
                  <a:pt x="3930827" y="178739"/>
                </a:lnTo>
                <a:lnTo>
                  <a:pt x="3974198" y="190969"/>
                </a:lnTo>
                <a:lnTo>
                  <a:pt x="4017175" y="204000"/>
                </a:lnTo>
                <a:lnTo>
                  <a:pt x="4059745" y="217792"/>
                </a:lnTo>
                <a:lnTo>
                  <a:pt x="4101896" y="232384"/>
                </a:lnTo>
                <a:lnTo>
                  <a:pt x="4143654" y="247751"/>
                </a:lnTo>
                <a:lnTo>
                  <a:pt x="4184980" y="263893"/>
                </a:lnTo>
                <a:lnTo>
                  <a:pt x="4225899" y="280809"/>
                </a:lnTo>
                <a:lnTo>
                  <a:pt x="4266400" y="298500"/>
                </a:lnTo>
                <a:lnTo>
                  <a:pt x="4306468" y="316966"/>
                </a:lnTo>
                <a:lnTo>
                  <a:pt x="4346118" y="336207"/>
                </a:lnTo>
                <a:lnTo>
                  <a:pt x="4385335" y="356209"/>
                </a:lnTo>
                <a:lnTo>
                  <a:pt x="4424121" y="376986"/>
                </a:lnTo>
                <a:lnTo>
                  <a:pt x="4462475" y="398513"/>
                </a:lnTo>
                <a:lnTo>
                  <a:pt x="4500384" y="420827"/>
                </a:lnTo>
                <a:lnTo>
                  <a:pt x="4537862" y="443890"/>
                </a:lnTo>
                <a:lnTo>
                  <a:pt x="4574883" y="467702"/>
                </a:lnTo>
                <a:lnTo>
                  <a:pt x="4611459" y="492290"/>
                </a:lnTo>
                <a:lnTo>
                  <a:pt x="4647577" y="517626"/>
                </a:lnTo>
                <a:lnTo>
                  <a:pt x="4683252" y="543712"/>
                </a:lnTo>
                <a:lnTo>
                  <a:pt x="4718469" y="570560"/>
                </a:lnTo>
                <a:lnTo>
                  <a:pt x="4753216" y="598157"/>
                </a:lnTo>
                <a:lnTo>
                  <a:pt x="4787506" y="626503"/>
                </a:lnTo>
                <a:lnTo>
                  <a:pt x="4821326" y="655599"/>
                </a:lnTo>
                <a:lnTo>
                  <a:pt x="4854676" y="685431"/>
                </a:lnTo>
                <a:lnTo>
                  <a:pt x="4887557" y="716013"/>
                </a:lnTo>
                <a:lnTo>
                  <a:pt x="4919954" y="747331"/>
                </a:lnTo>
                <a:lnTo>
                  <a:pt x="4951869" y="779386"/>
                </a:lnTo>
                <a:lnTo>
                  <a:pt x="4983315" y="812190"/>
                </a:lnTo>
                <a:lnTo>
                  <a:pt x="5014265" y="845718"/>
                </a:lnTo>
                <a:lnTo>
                  <a:pt x="5044732" y="879995"/>
                </a:lnTo>
                <a:lnTo>
                  <a:pt x="5074704" y="914996"/>
                </a:lnTo>
                <a:lnTo>
                  <a:pt x="5104181" y="950722"/>
                </a:lnTo>
                <a:lnTo>
                  <a:pt x="5133162" y="987183"/>
                </a:lnTo>
                <a:lnTo>
                  <a:pt x="5161635" y="1024369"/>
                </a:lnTo>
                <a:lnTo>
                  <a:pt x="5189613" y="1062278"/>
                </a:lnTo>
                <a:lnTo>
                  <a:pt x="5217071" y="1100912"/>
                </a:lnTo>
                <a:lnTo>
                  <a:pt x="5244033" y="1140269"/>
                </a:lnTo>
                <a:lnTo>
                  <a:pt x="5270474" y="1180338"/>
                </a:lnTo>
                <a:lnTo>
                  <a:pt x="5296395" y="1221130"/>
                </a:lnTo>
                <a:lnTo>
                  <a:pt x="5321795" y="1262646"/>
                </a:lnTo>
                <a:lnTo>
                  <a:pt x="5346687" y="1304861"/>
                </a:lnTo>
                <a:lnTo>
                  <a:pt x="5371033" y="1347787"/>
                </a:lnTo>
                <a:lnTo>
                  <a:pt x="5394871" y="1391437"/>
                </a:lnTo>
                <a:lnTo>
                  <a:pt x="5418163" y="1435785"/>
                </a:lnTo>
                <a:lnTo>
                  <a:pt x="5440921" y="1480845"/>
                </a:lnTo>
                <a:lnTo>
                  <a:pt x="5463133" y="1526603"/>
                </a:lnTo>
                <a:lnTo>
                  <a:pt x="5484812" y="1573072"/>
                </a:lnTo>
                <a:lnTo>
                  <a:pt x="5505945" y="1620227"/>
                </a:lnTo>
                <a:lnTo>
                  <a:pt x="5526532" y="1668094"/>
                </a:lnTo>
                <a:lnTo>
                  <a:pt x="5546572" y="1716659"/>
                </a:lnTo>
                <a:lnTo>
                  <a:pt x="5566054" y="1765909"/>
                </a:lnTo>
                <a:lnTo>
                  <a:pt x="5584977" y="1815858"/>
                </a:lnTo>
                <a:lnTo>
                  <a:pt x="5603341" y="1866493"/>
                </a:lnTo>
                <a:lnTo>
                  <a:pt x="5621134" y="1917827"/>
                </a:lnTo>
                <a:lnTo>
                  <a:pt x="5638368" y="1969846"/>
                </a:lnTo>
                <a:lnTo>
                  <a:pt x="5655030" y="2022551"/>
                </a:lnTo>
                <a:lnTo>
                  <a:pt x="5671121" y="2075929"/>
                </a:lnTo>
                <a:lnTo>
                  <a:pt x="5686641" y="2130006"/>
                </a:lnTo>
                <a:lnTo>
                  <a:pt x="5701576" y="2184755"/>
                </a:lnTo>
                <a:lnTo>
                  <a:pt x="5715927" y="2240178"/>
                </a:lnTo>
                <a:lnTo>
                  <a:pt x="5729694" y="2296287"/>
                </a:lnTo>
                <a:lnTo>
                  <a:pt x="5742876" y="2353056"/>
                </a:lnTo>
                <a:lnTo>
                  <a:pt x="5755462" y="2410510"/>
                </a:lnTo>
                <a:lnTo>
                  <a:pt x="5767451" y="2468638"/>
                </a:lnTo>
                <a:lnTo>
                  <a:pt x="5778233" y="2515438"/>
                </a:lnTo>
                <a:lnTo>
                  <a:pt x="5789752" y="2562529"/>
                </a:lnTo>
                <a:lnTo>
                  <a:pt x="5802096" y="2609773"/>
                </a:lnTo>
                <a:lnTo>
                  <a:pt x="5815304" y="2657068"/>
                </a:lnTo>
                <a:lnTo>
                  <a:pt x="5829478" y="2704312"/>
                </a:lnTo>
                <a:lnTo>
                  <a:pt x="5844654" y="2751366"/>
                </a:lnTo>
                <a:lnTo>
                  <a:pt x="5860897" y="2798140"/>
                </a:lnTo>
                <a:lnTo>
                  <a:pt x="5878296" y="2844508"/>
                </a:lnTo>
                <a:lnTo>
                  <a:pt x="5896889" y="2890355"/>
                </a:lnTo>
                <a:lnTo>
                  <a:pt x="5916765" y="2935567"/>
                </a:lnTo>
                <a:lnTo>
                  <a:pt x="5937974" y="2980029"/>
                </a:lnTo>
                <a:lnTo>
                  <a:pt x="5960592" y="3023641"/>
                </a:lnTo>
                <a:lnTo>
                  <a:pt x="5984672" y="3066275"/>
                </a:lnTo>
                <a:lnTo>
                  <a:pt x="6010300" y="3107829"/>
                </a:lnTo>
                <a:lnTo>
                  <a:pt x="6037516" y="3148165"/>
                </a:lnTo>
                <a:lnTo>
                  <a:pt x="6061938" y="3190354"/>
                </a:lnTo>
                <a:lnTo>
                  <a:pt x="6087300" y="3231908"/>
                </a:lnTo>
                <a:lnTo>
                  <a:pt x="6113627" y="3272840"/>
                </a:lnTo>
                <a:lnTo>
                  <a:pt x="6140081" y="3311906"/>
                </a:lnTo>
                <a:lnTo>
                  <a:pt x="6140081" y="355079"/>
                </a:lnTo>
                <a:lnTo>
                  <a:pt x="6140081" y="205943"/>
                </a:lnTo>
                <a:lnTo>
                  <a:pt x="6140081" y="202044"/>
                </a:lnTo>
                <a:lnTo>
                  <a:pt x="6140081" y="0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453974"/>
            <a:ext cx="2928541" cy="689769"/>
          </a:xfrm>
          <a:custGeom>
            <a:avLst/>
            <a:gdLst/>
            <a:ahLst/>
            <a:cxnLst/>
            <a:rect l="l" t="t" r="r" b="b"/>
            <a:pathLst>
              <a:path w="4685665" h="1103629">
                <a:moveTo>
                  <a:pt x="3936567" y="331618"/>
                </a:moveTo>
                <a:lnTo>
                  <a:pt x="834289" y="331618"/>
                </a:lnTo>
                <a:lnTo>
                  <a:pt x="883639" y="331074"/>
                </a:lnTo>
                <a:lnTo>
                  <a:pt x="933337" y="329712"/>
                </a:lnTo>
                <a:lnTo>
                  <a:pt x="983381" y="327533"/>
                </a:lnTo>
                <a:lnTo>
                  <a:pt x="1033766" y="324533"/>
                </a:lnTo>
                <a:lnTo>
                  <a:pt x="1084491" y="320711"/>
                </a:lnTo>
                <a:lnTo>
                  <a:pt x="1135551" y="316066"/>
                </a:lnTo>
                <a:lnTo>
                  <a:pt x="1186944" y="310594"/>
                </a:lnTo>
                <a:lnTo>
                  <a:pt x="1238667" y="304295"/>
                </a:lnTo>
                <a:lnTo>
                  <a:pt x="1290716" y="297166"/>
                </a:lnTo>
                <a:lnTo>
                  <a:pt x="1343089" y="289205"/>
                </a:lnTo>
                <a:lnTo>
                  <a:pt x="1395782" y="280411"/>
                </a:lnTo>
                <a:lnTo>
                  <a:pt x="1448793" y="270782"/>
                </a:lnTo>
                <a:lnTo>
                  <a:pt x="1502118" y="260315"/>
                </a:lnTo>
                <a:lnTo>
                  <a:pt x="1555754" y="249009"/>
                </a:lnTo>
                <a:lnTo>
                  <a:pt x="1609698" y="236862"/>
                </a:lnTo>
                <a:lnTo>
                  <a:pt x="1663947" y="223873"/>
                </a:lnTo>
                <a:lnTo>
                  <a:pt x="1718498" y="210038"/>
                </a:lnTo>
                <a:lnTo>
                  <a:pt x="1773348" y="195356"/>
                </a:lnTo>
                <a:lnTo>
                  <a:pt x="1828494" y="179826"/>
                </a:lnTo>
                <a:lnTo>
                  <a:pt x="1883932" y="163445"/>
                </a:lnTo>
                <a:lnTo>
                  <a:pt x="1939660" y="146212"/>
                </a:lnTo>
                <a:lnTo>
                  <a:pt x="1995674" y="128124"/>
                </a:lnTo>
                <a:lnTo>
                  <a:pt x="2051972" y="109180"/>
                </a:lnTo>
                <a:lnTo>
                  <a:pt x="2104826" y="93433"/>
                </a:lnTo>
                <a:lnTo>
                  <a:pt x="2157428" y="79026"/>
                </a:lnTo>
                <a:lnTo>
                  <a:pt x="2209792" y="65930"/>
                </a:lnTo>
                <a:lnTo>
                  <a:pt x="2261932" y="54116"/>
                </a:lnTo>
                <a:lnTo>
                  <a:pt x="2313861" y="43553"/>
                </a:lnTo>
                <a:lnTo>
                  <a:pt x="2365593" y="34214"/>
                </a:lnTo>
                <a:lnTo>
                  <a:pt x="2417143" y="26068"/>
                </a:lnTo>
                <a:lnTo>
                  <a:pt x="2468524" y="19086"/>
                </a:lnTo>
                <a:lnTo>
                  <a:pt x="2519749" y="13240"/>
                </a:lnTo>
                <a:lnTo>
                  <a:pt x="2570833" y="8498"/>
                </a:lnTo>
                <a:lnTo>
                  <a:pt x="2622412" y="4788"/>
                </a:lnTo>
                <a:lnTo>
                  <a:pt x="2672631" y="2214"/>
                </a:lnTo>
                <a:lnTo>
                  <a:pt x="2723373" y="613"/>
                </a:lnTo>
                <a:lnTo>
                  <a:pt x="2774029" y="0"/>
                </a:lnTo>
                <a:lnTo>
                  <a:pt x="2826906" y="389"/>
                </a:lnTo>
                <a:lnTo>
                  <a:pt x="2879280" y="1989"/>
                </a:lnTo>
                <a:lnTo>
                  <a:pt x="2931158" y="4788"/>
                </a:lnTo>
                <a:lnTo>
                  <a:pt x="2982544" y="8773"/>
                </a:lnTo>
                <a:lnTo>
                  <a:pt x="3033446" y="13932"/>
                </a:lnTo>
                <a:lnTo>
                  <a:pt x="3083869" y="20254"/>
                </a:lnTo>
                <a:lnTo>
                  <a:pt x="3133820" y="27727"/>
                </a:lnTo>
                <a:lnTo>
                  <a:pt x="3183304" y="36339"/>
                </a:lnTo>
                <a:lnTo>
                  <a:pt x="3232329" y="46078"/>
                </a:lnTo>
                <a:lnTo>
                  <a:pt x="3280899" y="56932"/>
                </a:lnTo>
                <a:lnTo>
                  <a:pt x="3329021" y="68889"/>
                </a:lnTo>
                <a:lnTo>
                  <a:pt x="3376702" y="81937"/>
                </a:lnTo>
                <a:lnTo>
                  <a:pt x="3423947" y="96065"/>
                </a:lnTo>
                <a:lnTo>
                  <a:pt x="3470763" y="111260"/>
                </a:lnTo>
                <a:lnTo>
                  <a:pt x="3517155" y="127512"/>
                </a:lnTo>
                <a:lnTo>
                  <a:pt x="3563130" y="144807"/>
                </a:lnTo>
                <a:lnTo>
                  <a:pt x="3608694" y="163133"/>
                </a:lnTo>
                <a:lnTo>
                  <a:pt x="3653853" y="182480"/>
                </a:lnTo>
                <a:lnTo>
                  <a:pt x="3698613" y="202835"/>
                </a:lnTo>
                <a:lnTo>
                  <a:pt x="3742981" y="224186"/>
                </a:lnTo>
                <a:lnTo>
                  <a:pt x="3786962" y="246522"/>
                </a:lnTo>
                <a:lnTo>
                  <a:pt x="3830562" y="269830"/>
                </a:lnTo>
                <a:lnTo>
                  <a:pt x="3873788" y="294098"/>
                </a:lnTo>
                <a:lnTo>
                  <a:pt x="3919796" y="321224"/>
                </a:lnTo>
                <a:lnTo>
                  <a:pt x="3936567" y="331618"/>
                </a:lnTo>
                <a:close/>
              </a:path>
              <a:path w="4685665" h="1103629">
                <a:moveTo>
                  <a:pt x="4685331" y="1103240"/>
                </a:moveTo>
                <a:lnTo>
                  <a:pt x="0" y="1103240"/>
                </a:lnTo>
                <a:lnTo>
                  <a:pt x="0" y="200866"/>
                </a:lnTo>
                <a:lnTo>
                  <a:pt x="9042" y="203999"/>
                </a:lnTo>
                <a:lnTo>
                  <a:pt x="51597" y="217824"/>
                </a:lnTo>
                <a:lnTo>
                  <a:pt x="94556" y="230866"/>
                </a:lnTo>
                <a:lnTo>
                  <a:pt x="137916" y="243124"/>
                </a:lnTo>
                <a:lnTo>
                  <a:pt x="181673" y="254596"/>
                </a:lnTo>
                <a:lnTo>
                  <a:pt x="225825" y="265280"/>
                </a:lnTo>
                <a:lnTo>
                  <a:pt x="270368" y="275175"/>
                </a:lnTo>
                <a:lnTo>
                  <a:pt x="315299" y="284278"/>
                </a:lnTo>
                <a:lnTo>
                  <a:pt x="360616" y="292587"/>
                </a:lnTo>
                <a:lnTo>
                  <a:pt x="406315" y="300101"/>
                </a:lnTo>
                <a:lnTo>
                  <a:pt x="452392" y="306818"/>
                </a:lnTo>
                <a:lnTo>
                  <a:pt x="498846" y="312735"/>
                </a:lnTo>
                <a:lnTo>
                  <a:pt x="545672" y="317851"/>
                </a:lnTo>
                <a:lnTo>
                  <a:pt x="592869" y="322164"/>
                </a:lnTo>
                <a:lnTo>
                  <a:pt x="640432" y="325673"/>
                </a:lnTo>
                <a:lnTo>
                  <a:pt x="688358" y="328374"/>
                </a:lnTo>
                <a:lnTo>
                  <a:pt x="736645" y="330267"/>
                </a:lnTo>
                <a:lnTo>
                  <a:pt x="785290" y="331349"/>
                </a:lnTo>
                <a:lnTo>
                  <a:pt x="3936567" y="331618"/>
                </a:lnTo>
                <a:lnTo>
                  <a:pt x="3964776" y="349103"/>
                </a:lnTo>
                <a:lnTo>
                  <a:pt x="4008734" y="377728"/>
                </a:lnTo>
                <a:lnTo>
                  <a:pt x="4051674" y="407093"/>
                </a:lnTo>
                <a:lnTo>
                  <a:pt x="4093603" y="437190"/>
                </a:lnTo>
                <a:lnTo>
                  <a:pt x="4134524" y="468013"/>
                </a:lnTo>
                <a:lnTo>
                  <a:pt x="4174445" y="499555"/>
                </a:lnTo>
                <a:lnTo>
                  <a:pt x="4213369" y="531810"/>
                </a:lnTo>
                <a:lnTo>
                  <a:pt x="4251303" y="564770"/>
                </a:lnTo>
                <a:lnTo>
                  <a:pt x="4288251" y="598430"/>
                </a:lnTo>
                <a:lnTo>
                  <a:pt x="4324219" y="632781"/>
                </a:lnTo>
                <a:lnTo>
                  <a:pt x="4359212" y="667818"/>
                </a:lnTo>
                <a:lnTo>
                  <a:pt x="4393236" y="703533"/>
                </a:lnTo>
                <a:lnTo>
                  <a:pt x="4426295" y="739920"/>
                </a:lnTo>
                <a:lnTo>
                  <a:pt x="4458395" y="776972"/>
                </a:lnTo>
                <a:lnTo>
                  <a:pt x="4489541" y="814683"/>
                </a:lnTo>
                <a:lnTo>
                  <a:pt x="4519739" y="853045"/>
                </a:lnTo>
                <a:lnTo>
                  <a:pt x="4548994" y="892051"/>
                </a:lnTo>
                <a:lnTo>
                  <a:pt x="4577311" y="931696"/>
                </a:lnTo>
                <a:lnTo>
                  <a:pt x="4604696" y="971972"/>
                </a:lnTo>
                <a:lnTo>
                  <a:pt x="4631153" y="1012872"/>
                </a:lnTo>
                <a:lnTo>
                  <a:pt x="4656688" y="1054390"/>
                </a:lnTo>
                <a:lnTo>
                  <a:pt x="4681307" y="1096519"/>
                </a:lnTo>
                <a:lnTo>
                  <a:pt x="4685331" y="1103240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6780" y="77381"/>
            <a:ext cx="8450438" cy="432875"/>
          </a:xfrm>
        </p:spPr>
        <p:txBody>
          <a:bodyPr lIns="0" tIns="0" rIns="0" bIns="0"/>
          <a:lstStyle>
            <a:lvl1pPr>
              <a:defRPr sz="2813" b="1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1125" y="1032021"/>
            <a:ext cx="4898231" cy="288541"/>
          </a:xfrm>
        </p:spPr>
        <p:txBody>
          <a:bodyPr lIns="0" tIns="0" rIns="0" bIns="0"/>
          <a:lstStyle>
            <a:lvl1pPr>
              <a:defRPr sz="1875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13" b="0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pPr marL="70247">
              <a:spcBef>
                <a:spcPts val="22"/>
              </a:spcBef>
            </a:pPr>
            <a:fld id="{81D60167-4931-47E6-BA6A-407CBD079E47}" type="slidenum">
              <a:rPr lang="en-IN" spc="50" smtClean="0">
                <a:solidFill>
                  <a:srgbClr val="FFFFFF"/>
                </a:solidFill>
              </a:rPr>
              <a:pPr marL="70247">
                <a:spcBef>
                  <a:spcPts val="22"/>
                </a:spcBef>
              </a:pPr>
              <a:t>‹#›</a:t>
            </a:fld>
            <a:endParaRPr lang="en-IN" spc="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3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06449" y="8"/>
            <a:ext cx="3837781" cy="2070100"/>
          </a:xfrm>
          <a:custGeom>
            <a:avLst/>
            <a:gdLst/>
            <a:ahLst/>
            <a:cxnLst/>
            <a:rect l="l" t="t" r="r" b="b"/>
            <a:pathLst>
              <a:path w="6140450" h="3312160">
                <a:moveTo>
                  <a:pt x="6140081" y="0"/>
                </a:moveTo>
                <a:lnTo>
                  <a:pt x="4969065" y="0"/>
                </a:lnTo>
                <a:lnTo>
                  <a:pt x="4897031" y="0"/>
                </a:lnTo>
                <a:lnTo>
                  <a:pt x="0" y="0"/>
                </a:lnTo>
                <a:lnTo>
                  <a:pt x="34772" y="25031"/>
                </a:lnTo>
                <a:lnTo>
                  <a:pt x="76504" y="53657"/>
                </a:lnTo>
                <a:lnTo>
                  <a:pt x="119087" y="81457"/>
                </a:lnTo>
                <a:lnTo>
                  <a:pt x="162509" y="108419"/>
                </a:lnTo>
                <a:lnTo>
                  <a:pt x="206806" y="134543"/>
                </a:lnTo>
                <a:lnTo>
                  <a:pt x="251752" y="159816"/>
                </a:lnTo>
                <a:lnTo>
                  <a:pt x="296926" y="184035"/>
                </a:lnTo>
                <a:lnTo>
                  <a:pt x="342303" y="207213"/>
                </a:lnTo>
                <a:lnTo>
                  <a:pt x="387921" y="229323"/>
                </a:lnTo>
                <a:lnTo>
                  <a:pt x="433755" y="250342"/>
                </a:lnTo>
                <a:lnTo>
                  <a:pt x="479844" y="270281"/>
                </a:lnTo>
                <a:lnTo>
                  <a:pt x="526161" y="289102"/>
                </a:lnTo>
                <a:lnTo>
                  <a:pt x="572744" y="306793"/>
                </a:lnTo>
                <a:lnTo>
                  <a:pt x="619582" y="323367"/>
                </a:lnTo>
                <a:lnTo>
                  <a:pt x="666686" y="338785"/>
                </a:lnTo>
                <a:lnTo>
                  <a:pt x="714070" y="353034"/>
                </a:lnTo>
                <a:lnTo>
                  <a:pt x="761733" y="366115"/>
                </a:lnTo>
                <a:lnTo>
                  <a:pt x="809675" y="378015"/>
                </a:lnTo>
                <a:lnTo>
                  <a:pt x="857923" y="388708"/>
                </a:lnTo>
                <a:lnTo>
                  <a:pt x="906475" y="398183"/>
                </a:lnTo>
                <a:lnTo>
                  <a:pt x="955332" y="406425"/>
                </a:lnTo>
                <a:lnTo>
                  <a:pt x="1004506" y="413423"/>
                </a:lnTo>
                <a:lnTo>
                  <a:pt x="1053998" y="419176"/>
                </a:lnTo>
                <a:lnTo>
                  <a:pt x="1103820" y="423646"/>
                </a:lnTo>
                <a:lnTo>
                  <a:pt x="1153985" y="426847"/>
                </a:lnTo>
                <a:lnTo>
                  <a:pt x="1204493" y="428739"/>
                </a:lnTo>
                <a:lnTo>
                  <a:pt x="1255356" y="429323"/>
                </a:lnTo>
                <a:lnTo>
                  <a:pt x="1306576" y="428586"/>
                </a:lnTo>
                <a:lnTo>
                  <a:pt x="1356245" y="430593"/>
                </a:lnTo>
                <a:lnTo>
                  <a:pt x="1410512" y="430593"/>
                </a:lnTo>
                <a:lnTo>
                  <a:pt x="1458188" y="429031"/>
                </a:lnTo>
                <a:lnTo>
                  <a:pt x="1464830" y="428586"/>
                </a:lnTo>
                <a:lnTo>
                  <a:pt x="1510080" y="425602"/>
                </a:lnTo>
                <a:lnTo>
                  <a:pt x="1562328" y="420522"/>
                </a:lnTo>
                <a:lnTo>
                  <a:pt x="1614741" y="413854"/>
                </a:lnTo>
                <a:lnTo>
                  <a:pt x="1667129" y="405688"/>
                </a:lnTo>
                <a:lnTo>
                  <a:pt x="1719300" y="396074"/>
                </a:lnTo>
                <a:lnTo>
                  <a:pt x="1771053" y="385114"/>
                </a:lnTo>
                <a:lnTo>
                  <a:pt x="1822196" y="372872"/>
                </a:lnTo>
                <a:lnTo>
                  <a:pt x="1872551" y="359435"/>
                </a:lnTo>
                <a:lnTo>
                  <a:pt x="1921903" y="344855"/>
                </a:lnTo>
                <a:lnTo>
                  <a:pt x="1970074" y="329222"/>
                </a:lnTo>
                <a:lnTo>
                  <a:pt x="2016874" y="312623"/>
                </a:lnTo>
                <a:lnTo>
                  <a:pt x="2073135" y="293738"/>
                </a:lnTo>
                <a:lnTo>
                  <a:pt x="2129117" y="275704"/>
                </a:lnTo>
                <a:lnTo>
                  <a:pt x="2184819" y="258508"/>
                </a:lnTo>
                <a:lnTo>
                  <a:pt x="2240229" y="242176"/>
                </a:lnTo>
                <a:lnTo>
                  <a:pt x="2295347" y="226682"/>
                </a:lnTo>
                <a:lnTo>
                  <a:pt x="2350173" y="212039"/>
                </a:lnTo>
                <a:lnTo>
                  <a:pt x="2404707" y="198234"/>
                </a:lnTo>
                <a:lnTo>
                  <a:pt x="2458936" y="185267"/>
                </a:lnTo>
                <a:lnTo>
                  <a:pt x="2512860" y="173151"/>
                </a:lnTo>
                <a:lnTo>
                  <a:pt x="2566492" y="161861"/>
                </a:lnTo>
                <a:lnTo>
                  <a:pt x="2619806" y="151409"/>
                </a:lnTo>
                <a:lnTo>
                  <a:pt x="2672804" y="141795"/>
                </a:lnTo>
                <a:lnTo>
                  <a:pt x="2725483" y="133019"/>
                </a:lnTo>
                <a:lnTo>
                  <a:pt x="2777858" y="125056"/>
                </a:lnTo>
                <a:lnTo>
                  <a:pt x="2829903" y="117932"/>
                </a:lnTo>
                <a:lnTo>
                  <a:pt x="2881617" y="111633"/>
                </a:lnTo>
                <a:lnTo>
                  <a:pt x="2933014" y="106159"/>
                </a:lnTo>
                <a:lnTo>
                  <a:pt x="2984068" y="101511"/>
                </a:lnTo>
                <a:lnTo>
                  <a:pt x="3034804" y="97688"/>
                </a:lnTo>
                <a:lnTo>
                  <a:pt x="3085185" y="94678"/>
                </a:lnTo>
                <a:lnTo>
                  <a:pt x="3135236" y="92494"/>
                </a:lnTo>
                <a:lnTo>
                  <a:pt x="3184944" y="91109"/>
                </a:lnTo>
                <a:lnTo>
                  <a:pt x="3234296" y="90551"/>
                </a:lnTo>
                <a:lnTo>
                  <a:pt x="3283305" y="90805"/>
                </a:lnTo>
                <a:lnTo>
                  <a:pt x="3331959" y="91871"/>
                </a:lnTo>
                <a:lnTo>
                  <a:pt x="3380244" y="93751"/>
                </a:lnTo>
                <a:lnTo>
                  <a:pt x="3428187" y="96431"/>
                </a:lnTo>
                <a:lnTo>
                  <a:pt x="3475761" y="99923"/>
                </a:lnTo>
                <a:lnTo>
                  <a:pt x="3522967" y="104216"/>
                </a:lnTo>
                <a:lnTo>
                  <a:pt x="3569805" y="109308"/>
                </a:lnTo>
                <a:lnTo>
                  <a:pt x="3616274" y="115201"/>
                </a:lnTo>
                <a:lnTo>
                  <a:pt x="3662362" y="121894"/>
                </a:lnTo>
                <a:lnTo>
                  <a:pt x="3708069" y="129387"/>
                </a:lnTo>
                <a:lnTo>
                  <a:pt x="3753396" y="137668"/>
                </a:lnTo>
                <a:lnTo>
                  <a:pt x="3798341" y="146748"/>
                </a:lnTo>
                <a:lnTo>
                  <a:pt x="3842905" y="156629"/>
                </a:lnTo>
                <a:lnTo>
                  <a:pt x="3887063" y="167284"/>
                </a:lnTo>
                <a:lnTo>
                  <a:pt x="3930827" y="178739"/>
                </a:lnTo>
                <a:lnTo>
                  <a:pt x="3974198" y="190969"/>
                </a:lnTo>
                <a:lnTo>
                  <a:pt x="4017175" y="204000"/>
                </a:lnTo>
                <a:lnTo>
                  <a:pt x="4059745" y="217792"/>
                </a:lnTo>
                <a:lnTo>
                  <a:pt x="4101896" y="232384"/>
                </a:lnTo>
                <a:lnTo>
                  <a:pt x="4143654" y="247751"/>
                </a:lnTo>
                <a:lnTo>
                  <a:pt x="4184980" y="263893"/>
                </a:lnTo>
                <a:lnTo>
                  <a:pt x="4225899" y="280809"/>
                </a:lnTo>
                <a:lnTo>
                  <a:pt x="4266400" y="298500"/>
                </a:lnTo>
                <a:lnTo>
                  <a:pt x="4306468" y="316966"/>
                </a:lnTo>
                <a:lnTo>
                  <a:pt x="4346118" y="336207"/>
                </a:lnTo>
                <a:lnTo>
                  <a:pt x="4385335" y="356209"/>
                </a:lnTo>
                <a:lnTo>
                  <a:pt x="4424121" y="376986"/>
                </a:lnTo>
                <a:lnTo>
                  <a:pt x="4462475" y="398513"/>
                </a:lnTo>
                <a:lnTo>
                  <a:pt x="4500384" y="420827"/>
                </a:lnTo>
                <a:lnTo>
                  <a:pt x="4537862" y="443890"/>
                </a:lnTo>
                <a:lnTo>
                  <a:pt x="4574883" y="467702"/>
                </a:lnTo>
                <a:lnTo>
                  <a:pt x="4611459" y="492290"/>
                </a:lnTo>
                <a:lnTo>
                  <a:pt x="4647577" y="517626"/>
                </a:lnTo>
                <a:lnTo>
                  <a:pt x="4683252" y="543712"/>
                </a:lnTo>
                <a:lnTo>
                  <a:pt x="4718469" y="570560"/>
                </a:lnTo>
                <a:lnTo>
                  <a:pt x="4753216" y="598157"/>
                </a:lnTo>
                <a:lnTo>
                  <a:pt x="4787506" y="626503"/>
                </a:lnTo>
                <a:lnTo>
                  <a:pt x="4821326" y="655599"/>
                </a:lnTo>
                <a:lnTo>
                  <a:pt x="4854676" y="685431"/>
                </a:lnTo>
                <a:lnTo>
                  <a:pt x="4887557" y="716013"/>
                </a:lnTo>
                <a:lnTo>
                  <a:pt x="4919954" y="747331"/>
                </a:lnTo>
                <a:lnTo>
                  <a:pt x="4951869" y="779386"/>
                </a:lnTo>
                <a:lnTo>
                  <a:pt x="4983315" y="812190"/>
                </a:lnTo>
                <a:lnTo>
                  <a:pt x="5014265" y="845718"/>
                </a:lnTo>
                <a:lnTo>
                  <a:pt x="5044732" y="879995"/>
                </a:lnTo>
                <a:lnTo>
                  <a:pt x="5074704" y="914996"/>
                </a:lnTo>
                <a:lnTo>
                  <a:pt x="5104181" y="950722"/>
                </a:lnTo>
                <a:lnTo>
                  <a:pt x="5133162" y="987183"/>
                </a:lnTo>
                <a:lnTo>
                  <a:pt x="5161635" y="1024369"/>
                </a:lnTo>
                <a:lnTo>
                  <a:pt x="5189613" y="1062278"/>
                </a:lnTo>
                <a:lnTo>
                  <a:pt x="5217071" y="1100912"/>
                </a:lnTo>
                <a:lnTo>
                  <a:pt x="5244033" y="1140269"/>
                </a:lnTo>
                <a:lnTo>
                  <a:pt x="5270474" y="1180338"/>
                </a:lnTo>
                <a:lnTo>
                  <a:pt x="5296395" y="1221130"/>
                </a:lnTo>
                <a:lnTo>
                  <a:pt x="5321795" y="1262646"/>
                </a:lnTo>
                <a:lnTo>
                  <a:pt x="5346687" y="1304861"/>
                </a:lnTo>
                <a:lnTo>
                  <a:pt x="5371033" y="1347787"/>
                </a:lnTo>
                <a:lnTo>
                  <a:pt x="5394871" y="1391437"/>
                </a:lnTo>
                <a:lnTo>
                  <a:pt x="5418163" y="1435785"/>
                </a:lnTo>
                <a:lnTo>
                  <a:pt x="5440921" y="1480845"/>
                </a:lnTo>
                <a:lnTo>
                  <a:pt x="5463133" y="1526603"/>
                </a:lnTo>
                <a:lnTo>
                  <a:pt x="5484812" y="1573072"/>
                </a:lnTo>
                <a:lnTo>
                  <a:pt x="5505945" y="1620227"/>
                </a:lnTo>
                <a:lnTo>
                  <a:pt x="5526532" y="1668094"/>
                </a:lnTo>
                <a:lnTo>
                  <a:pt x="5546572" y="1716659"/>
                </a:lnTo>
                <a:lnTo>
                  <a:pt x="5566054" y="1765909"/>
                </a:lnTo>
                <a:lnTo>
                  <a:pt x="5584977" y="1815858"/>
                </a:lnTo>
                <a:lnTo>
                  <a:pt x="5603341" y="1866493"/>
                </a:lnTo>
                <a:lnTo>
                  <a:pt x="5621134" y="1917827"/>
                </a:lnTo>
                <a:lnTo>
                  <a:pt x="5638368" y="1969846"/>
                </a:lnTo>
                <a:lnTo>
                  <a:pt x="5655030" y="2022551"/>
                </a:lnTo>
                <a:lnTo>
                  <a:pt x="5671121" y="2075929"/>
                </a:lnTo>
                <a:lnTo>
                  <a:pt x="5686641" y="2130006"/>
                </a:lnTo>
                <a:lnTo>
                  <a:pt x="5701576" y="2184755"/>
                </a:lnTo>
                <a:lnTo>
                  <a:pt x="5715927" y="2240178"/>
                </a:lnTo>
                <a:lnTo>
                  <a:pt x="5729694" y="2296287"/>
                </a:lnTo>
                <a:lnTo>
                  <a:pt x="5742876" y="2353056"/>
                </a:lnTo>
                <a:lnTo>
                  <a:pt x="5755462" y="2410510"/>
                </a:lnTo>
                <a:lnTo>
                  <a:pt x="5767451" y="2468638"/>
                </a:lnTo>
                <a:lnTo>
                  <a:pt x="5778233" y="2515438"/>
                </a:lnTo>
                <a:lnTo>
                  <a:pt x="5789752" y="2562529"/>
                </a:lnTo>
                <a:lnTo>
                  <a:pt x="5802096" y="2609773"/>
                </a:lnTo>
                <a:lnTo>
                  <a:pt x="5815304" y="2657068"/>
                </a:lnTo>
                <a:lnTo>
                  <a:pt x="5829478" y="2704312"/>
                </a:lnTo>
                <a:lnTo>
                  <a:pt x="5844654" y="2751366"/>
                </a:lnTo>
                <a:lnTo>
                  <a:pt x="5860897" y="2798140"/>
                </a:lnTo>
                <a:lnTo>
                  <a:pt x="5878296" y="2844508"/>
                </a:lnTo>
                <a:lnTo>
                  <a:pt x="5896889" y="2890355"/>
                </a:lnTo>
                <a:lnTo>
                  <a:pt x="5916765" y="2935567"/>
                </a:lnTo>
                <a:lnTo>
                  <a:pt x="5937974" y="2980029"/>
                </a:lnTo>
                <a:lnTo>
                  <a:pt x="5960592" y="3023641"/>
                </a:lnTo>
                <a:lnTo>
                  <a:pt x="5984672" y="3066275"/>
                </a:lnTo>
                <a:lnTo>
                  <a:pt x="6010300" y="3107829"/>
                </a:lnTo>
                <a:lnTo>
                  <a:pt x="6037516" y="3148165"/>
                </a:lnTo>
                <a:lnTo>
                  <a:pt x="6061938" y="3190354"/>
                </a:lnTo>
                <a:lnTo>
                  <a:pt x="6087300" y="3231908"/>
                </a:lnTo>
                <a:lnTo>
                  <a:pt x="6113627" y="3272840"/>
                </a:lnTo>
                <a:lnTo>
                  <a:pt x="6140081" y="3311906"/>
                </a:lnTo>
                <a:lnTo>
                  <a:pt x="6140081" y="355079"/>
                </a:lnTo>
                <a:lnTo>
                  <a:pt x="6140081" y="205943"/>
                </a:lnTo>
                <a:lnTo>
                  <a:pt x="6140081" y="202044"/>
                </a:lnTo>
                <a:lnTo>
                  <a:pt x="6140081" y="0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453974"/>
            <a:ext cx="2928541" cy="689769"/>
          </a:xfrm>
          <a:custGeom>
            <a:avLst/>
            <a:gdLst/>
            <a:ahLst/>
            <a:cxnLst/>
            <a:rect l="l" t="t" r="r" b="b"/>
            <a:pathLst>
              <a:path w="4685665" h="1103629">
                <a:moveTo>
                  <a:pt x="3936567" y="331618"/>
                </a:moveTo>
                <a:lnTo>
                  <a:pt x="834289" y="331618"/>
                </a:lnTo>
                <a:lnTo>
                  <a:pt x="883639" y="331074"/>
                </a:lnTo>
                <a:lnTo>
                  <a:pt x="933337" y="329712"/>
                </a:lnTo>
                <a:lnTo>
                  <a:pt x="983381" y="327533"/>
                </a:lnTo>
                <a:lnTo>
                  <a:pt x="1033766" y="324533"/>
                </a:lnTo>
                <a:lnTo>
                  <a:pt x="1084491" y="320711"/>
                </a:lnTo>
                <a:lnTo>
                  <a:pt x="1135551" y="316066"/>
                </a:lnTo>
                <a:lnTo>
                  <a:pt x="1186944" y="310594"/>
                </a:lnTo>
                <a:lnTo>
                  <a:pt x="1238667" y="304295"/>
                </a:lnTo>
                <a:lnTo>
                  <a:pt x="1290716" y="297166"/>
                </a:lnTo>
                <a:lnTo>
                  <a:pt x="1343089" y="289205"/>
                </a:lnTo>
                <a:lnTo>
                  <a:pt x="1395782" y="280411"/>
                </a:lnTo>
                <a:lnTo>
                  <a:pt x="1448793" y="270782"/>
                </a:lnTo>
                <a:lnTo>
                  <a:pt x="1502118" y="260315"/>
                </a:lnTo>
                <a:lnTo>
                  <a:pt x="1555754" y="249009"/>
                </a:lnTo>
                <a:lnTo>
                  <a:pt x="1609698" y="236862"/>
                </a:lnTo>
                <a:lnTo>
                  <a:pt x="1663947" y="223873"/>
                </a:lnTo>
                <a:lnTo>
                  <a:pt x="1718498" y="210038"/>
                </a:lnTo>
                <a:lnTo>
                  <a:pt x="1773348" y="195356"/>
                </a:lnTo>
                <a:lnTo>
                  <a:pt x="1828494" y="179826"/>
                </a:lnTo>
                <a:lnTo>
                  <a:pt x="1883932" y="163445"/>
                </a:lnTo>
                <a:lnTo>
                  <a:pt x="1939660" y="146212"/>
                </a:lnTo>
                <a:lnTo>
                  <a:pt x="1995674" y="128124"/>
                </a:lnTo>
                <a:lnTo>
                  <a:pt x="2051972" y="109180"/>
                </a:lnTo>
                <a:lnTo>
                  <a:pt x="2104826" y="93433"/>
                </a:lnTo>
                <a:lnTo>
                  <a:pt x="2157428" y="79026"/>
                </a:lnTo>
                <a:lnTo>
                  <a:pt x="2209792" y="65930"/>
                </a:lnTo>
                <a:lnTo>
                  <a:pt x="2261932" y="54116"/>
                </a:lnTo>
                <a:lnTo>
                  <a:pt x="2313861" y="43553"/>
                </a:lnTo>
                <a:lnTo>
                  <a:pt x="2365593" y="34214"/>
                </a:lnTo>
                <a:lnTo>
                  <a:pt x="2417143" y="26068"/>
                </a:lnTo>
                <a:lnTo>
                  <a:pt x="2468524" y="19086"/>
                </a:lnTo>
                <a:lnTo>
                  <a:pt x="2519749" y="13240"/>
                </a:lnTo>
                <a:lnTo>
                  <a:pt x="2570833" y="8498"/>
                </a:lnTo>
                <a:lnTo>
                  <a:pt x="2622412" y="4788"/>
                </a:lnTo>
                <a:lnTo>
                  <a:pt x="2672631" y="2214"/>
                </a:lnTo>
                <a:lnTo>
                  <a:pt x="2723373" y="613"/>
                </a:lnTo>
                <a:lnTo>
                  <a:pt x="2774029" y="0"/>
                </a:lnTo>
                <a:lnTo>
                  <a:pt x="2826906" y="389"/>
                </a:lnTo>
                <a:lnTo>
                  <a:pt x="2879280" y="1989"/>
                </a:lnTo>
                <a:lnTo>
                  <a:pt x="2931158" y="4788"/>
                </a:lnTo>
                <a:lnTo>
                  <a:pt x="2982544" y="8773"/>
                </a:lnTo>
                <a:lnTo>
                  <a:pt x="3033446" y="13932"/>
                </a:lnTo>
                <a:lnTo>
                  <a:pt x="3083869" y="20254"/>
                </a:lnTo>
                <a:lnTo>
                  <a:pt x="3133820" y="27727"/>
                </a:lnTo>
                <a:lnTo>
                  <a:pt x="3183304" y="36339"/>
                </a:lnTo>
                <a:lnTo>
                  <a:pt x="3232329" y="46078"/>
                </a:lnTo>
                <a:lnTo>
                  <a:pt x="3280899" y="56932"/>
                </a:lnTo>
                <a:lnTo>
                  <a:pt x="3329021" y="68889"/>
                </a:lnTo>
                <a:lnTo>
                  <a:pt x="3376702" y="81937"/>
                </a:lnTo>
                <a:lnTo>
                  <a:pt x="3423947" y="96065"/>
                </a:lnTo>
                <a:lnTo>
                  <a:pt x="3470763" y="111260"/>
                </a:lnTo>
                <a:lnTo>
                  <a:pt x="3517155" y="127512"/>
                </a:lnTo>
                <a:lnTo>
                  <a:pt x="3563130" y="144807"/>
                </a:lnTo>
                <a:lnTo>
                  <a:pt x="3608694" y="163133"/>
                </a:lnTo>
                <a:lnTo>
                  <a:pt x="3653853" y="182480"/>
                </a:lnTo>
                <a:lnTo>
                  <a:pt x="3698613" y="202835"/>
                </a:lnTo>
                <a:lnTo>
                  <a:pt x="3742981" y="224186"/>
                </a:lnTo>
                <a:lnTo>
                  <a:pt x="3786962" y="246522"/>
                </a:lnTo>
                <a:lnTo>
                  <a:pt x="3830562" y="269830"/>
                </a:lnTo>
                <a:lnTo>
                  <a:pt x="3873788" y="294098"/>
                </a:lnTo>
                <a:lnTo>
                  <a:pt x="3919796" y="321224"/>
                </a:lnTo>
                <a:lnTo>
                  <a:pt x="3936567" y="331618"/>
                </a:lnTo>
                <a:close/>
              </a:path>
              <a:path w="4685665" h="1103629">
                <a:moveTo>
                  <a:pt x="4685331" y="1103240"/>
                </a:moveTo>
                <a:lnTo>
                  <a:pt x="0" y="1103240"/>
                </a:lnTo>
                <a:lnTo>
                  <a:pt x="0" y="200866"/>
                </a:lnTo>
                <a:lnTo>
                  <a:pt x="9042" y="203999"/>
                </a:lnTo>
                <a:lnTo>
                  <a:pt x="51597" y="217824"/>
                </a:lnTo>
                <a:lnTo>
                  <a:pt x="94556" y="230866"/>
                </a:lnTo>
                <a:lnTo>
                  <a:pt x="137916" y="243124"/>
                </a:lnTo>
                <a:lnTo>
                  <a:pt x="181673" y="254596"/>
                </a:lnTo>
                <a:lnTo>
                  <a:pt x="225825" y="265280"/>
                </a:lnTo>
                <a:lnTo>
                  <a:pt x="270368" y="275175"/>
                </a:lnTo>
                <a:lnTo>
                  <a:pt x="315299" y="284278"/>
                </a:lnTo>
                <a:lnTo>
                  <a:pt x="360616" y="292587"/>
                </a:lnTo>
                <a:lnTo>
                  <a:pt x="406315" y="300101"/>
                </a:lnTo>
                <a:lnTo>
                  <a:pt x="452392" y="306818"/>
                </a:lnTo>
                <a:lnTo>
                  <a:pt x="498846" y="312735"/>
                </a:lnTo>
                <a:lnTo>
                  <a:pt x="545672" y="317851"/>
                </a:lnTo>
                <a:lnTo>
                  <a:pt x="592869" y="322164"/>
                </a:lnTo>
                <a:lnTo>
                  <a:pt x="640432" y="325673"/>
                </a:lnTo>
                <a:lnTo>
                  <a:pt x="688358" y="328374"/>
                </a:lnTo>
                <a:lnTo>
                  <a:pt x="736645" y="330267"/>
                </a:lnTo>
                <a:lnTo>
                  <a:pt x="785290" y="331349"/>
                </a:lnTo>
                <a:lnTo>
                  <a:pt x="3936567" y="331618"/>
                </a:lnTo>
                <a:lnTo>
                  <a:pt x="3964776" y="349103"/>
                </a:lnTo>
                <a:lnTo>
                  <a:pt x="4008734" y="377728"/>
                </a:lnTo>
                <a:lnTo>
                  <a:pt x="4051674" y="407093"/>
                </a:lnTo>
                <a:lnTo>
                  <a:pt x="4093603" y="437190"/>
                </a:lnTo>
                <a:lnTo>
                  <a:pt x="4134524" y="468013"/>
                </a:lnTo>
                <a:lnTo>
                  <a:pt x="4174445" y="499555"/>
                </a:lnTo>
                <a:lnTo>
                  <a:pt x="4213369" y="531810"/>
                </a:lnTo>
                <a:lnTo>
                  <a:pt x="4251303" y="564770"/>
                </a:lnTo>
                <a:lnTo>
                  <a:pt x="4288251" y="598430"/>
                </a:lnTo>
                <a:lnTo>
                  <a:pt x="4324219" y="632781"/>
                </a:lnTo>
                <a:lnTo>
                  <a:pt x="4359212" y="667818"/>
                </a:lnTo>
                <a:lnTo>
                  <a:pt x="4393236" y="703533"/>
                </a:lnTo>
                <a:lnTo>
                  <a:pt x="4426295" y="739920"/>
                </a:lnTo>
                <a:lnTo>
                  <a:pt x="4458395" y="776972"/>
                </a:lnTo>
                <a:lnTo>
                  <a:pt x="4489541" y="814683"/>
                </a:lnTo>
                <a:lnTo>
                  <a:pt x="4519739" y="853045"/>
                </a:lnTo>
                <a:lnTo>
                  <a:pt x="4548994" y="892051"/>
                </a:lnTo>
                <a:lnTo>
                  <a:pt x="4577311" y="931696"/>
                </a:lnTo>
                <a:lnTo>
                  <a:pt x="4604696" y="971972"/>
                </a:lnTo>
                <a:lnTo>
                  <a:pt x="4631153" y="1012872"/>
                </a:lnTo>
                <a:lnTo>
                  <a:pt x="4656688" y="1054390"/>
                </a:lnTo>
                <a:lnTo>
                  <a:pt x="4681307" y="1096519"/>
                </a:lnTo>
                <a:lnTo>
                  <a:pt x="4685331" y="1103240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6780" y="77381"/>
            <a:ext cx="8450438" cy="432875"/>
          </a:xfrm>
        </p:spPr>
        <p:txBody>
          <a:bodyPr lIns="0" tIns="0" rIns="0" bIns="0"/>
          <a:lstStyle>
            <a:lvl1pPr>
              <a:defRPr sz="2813" b="1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8982" y="1397821"/>
            <a:ext cx="2276872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91489" y="995352"/>
            <a:ext cx="2913856" cy="432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13" b="1" i="0">
                <a:solidFill>
                  <a:srgbClr val="0A619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13" b="0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pPr marL="70247">
              <a:spcBef>
                <a:spcPts val="22"/>
              </a:spcBef>
            </a:pPr>
            <a:fld id="{81D60167-4931-47E6-BA6A-407CBD079E47}" type="slidenum">
              <a:rPr lang="en-IN" spc="50" smtClean="0">
                <a:solidFill>
                  <a:srgbClr val="FFFFFF"/>
                </a:solidFill>
              </a:rPr>
              <a:pPr marL="70247">
                <a:spcBef>
                  <a:spcPts val="22"/>
                </a:spcBef>
              </a:pPr>
              <a:t>‹#›</a:t>
            </a:fld>
            <a:endParaRPr lang="en-IN" spc="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45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6780" y="77381"/>
            <a:ext cx="8450438" cy="432875"/>
          </a:xfrm>
        </p:spPr>
        <p:txBody>
          <a:bodyPr lIns="0" tIns="0" rIns="0" bIns="0"/>
          <a:lstStyle>
            <a:lvl1pPr>
              <a:defRPr sz="2813" b="1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13" b="0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pPr marL="70247">
              <a:spcBef>
                <a:spcPts val="22"/>
              </a:spcBef>
            </a:pPr>
            <a:fld id="{81D60167-4931-47E6-BA6A-407CBD079E47}" type="slidenum">
              <a:rPr lang="en-IN" spc="50" smtClean="0">
                <a:solidFill>
                  <a:srgbClr val="FFFFFF"/>
                </a:solidFill>
              </a:rPr>
              <a:pPr marL="70247">
                <a:spcBef>
                  <a:spcPts val="22"/>
                </a:spcBef>
              </a:pPr>
              <a:t>‹#›</a:t>
            </a:fld>
            <a:endParaRPr lang="en-IN" spc="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" y="6350"/>
            <a:ext cx="9144000" cy="51371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3050" y="247401"/>
            <a:ext cx="7950285" cy="1146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FAFF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2324" y="1252006"/>
            <a:ext cx="6426834" cy="1234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FCF9F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6780" y="77381"/>
            <a:ext cx="845043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1125" y="1032021"/>
            <a:ext cx="489823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9633" y="4873245"/>
            <a:ext cx="167481" cy="375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3" b="0" i="0">
                <a:solidFill>
                  <a:srgbClr val="181414"/>
                </a:solidFill>
                <a:latin typeface="Trebuchet MS"/>
                <a:cs typeface="Trebuchet MS"/>
              </a:defRPr>
            </a:lvl1pPr>
          </a:lstStyle>
          <a:p>
            <a:pPr marL="70247">
              <a:spcBef>
                <a:spcPts val="22"/>
              </a:spcBef>
            </a:pPr>
            <a:fld id="{81D60167-4931-47E6-BA6A-407CBD079E47}" type="slidenum">
              <a:rPr lang="en-IN" spc="50" smtClean="0">
                <a:solidFill>
                  <a:srgbClr val="FFFFFF"/>
                </a:solidFill>
              </a:rPr>
              <a:pPr marL="70247">
                <a:spcBef>
                  <a:spcPts val="22"/>
                </a:spcBef>
              </a:pPr>
              <a:t>‹#›</a:t>
            </a:fld>
            <a:endParaRPr lang="en-IN" spc="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85750">
        <a:defRPr>
          <a:latin typeface="+mn-lt"/>
          <a:ea typeface="+mn-ea"/>
          <a:cs typeface="+mn-cs"/>
        </a:defRPr>
      </a:lvl2pPr>
      <a:lvl3pPr marL="571500">
        <a:defRPr>
          <a:latin typeface="+mn-lt"/>
          <a:ea typeface="+mn-ea"/>
          <a:cs typeface="+mn-cs"/>
        </a:defRPr>
      </a:lvl3pPr>
      <a:lvl4pPr marL="857250">
        <a:defRPr>
          <a:latin typeface="+mn-lt"/>
          <a:ea typeface="+mn-ea"/>
          <a:cs typeface="+mn-cs"/>
        </a:defRPr>
      </a:lvl4pPr>
      <a:lvl5pPr marL="1143000">
        <a:defRPr>
          <a:latin typeface="+mn-lt"/>
          <a:ea typeface="+mn-ea"/>
          <a:cs typeface="+mn-cs"/>
        </a:defRPr>
      </a:lvl5pPr>
      <a:lvl6pPr marL="1428750">
        <a:defRPr>
          <a:latin typeface="+mn-lt"/>
          <a:ea typeface="+mn-ea"/>
          <a:cs typeface="+mn-cs"/>
        </a:defRPr>
      </a:lvl6pPr>
      <a:lvl7pPr marL="1714500">
        <a:defRPr>
          <a:latin typeface="+mn-lt"/>
          <a:ea typeface="+mn-ea"/>
          <a:cs typeface="+mn-cs"/>
        </a:defRPr>
      </a:lvl7pPr>
      <a:lvl8pPr marL="2000250">
        <a:defRPr>
          <a:latin typeface="+mn-lt"/>
          <a:ea typeface="+mn-ea"/>
          <a:cs typeface="+mn-cs"/>
        </a:defRPr>
      </a:lvl8pPr>
      <a:lvl9pPr marL="22860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85750">
        <a:defRPr>
          <a:latin typeface="+mn-lt"/>
          <a:ea typeface="+mn-ea"/>
          <a:cs typeface="+mn-cs"/>
        </a:defRPr>
      </a:lvl2pPr>
      <a:lvl3pPr marL="571500">
        <a:defRPr>
          <a:latin typeface="+mn-lt"/>
          <a:ea typeface="+mn-ea"/>
          <a:cs typeface="+mn-cs"/>
        </a:defRPr>
      </a:lvl3pPr>
      <a:lvl4pPr marL="857250">
        <a:defRPr>
          <a:latin typeface="+mn-lt"/>
          <a:ea typeface="+mn-ea"/>
          <a:cs typeface="+mn-cs"/>
        </a:defRPr>
      </a:lvl4pPr>
      <a:lvl5pPr marL="1143000">
        <a:defRPr>
          <a:latin typeface="+mn-lt"/>
          <a:ea typeface="+mn-ea"/>
          <a:cs typeface="+mn-cs"/>
        </a:defRPr>
      </a:lvl5pPr>
      <a:lvl6pPr marL="1428750">
        <a:defRPr>
          <a:latin typeface="+mn-lt"/>
          <a:ea typeface="+mn-ea"/>
          <a:cs typeface="+mn-cs"/>
        </a:defRPr>
      </a:lvl6pPr>
      <a:lvl7pPr marL="1714500">
        <a:defRPr>
          <a:latin typeface="+mn-lt"/>
          <a:ea typeface="+mn-ea"/>
          <a:cs typeface="+mn-cs"/>
        </a:defRPr>
      </a:lvl7pPr>
      <a:lvl8pPr marL="2000250">
        <a:defRPr>
          <a:latin typeface="+mn-lt"/>
          <a:ea typeface="+mn-ea"/>
          <a:cs typeface="+mn-cs"/>
        </a:defRPr>
      </a:lvl8pPr>
      <a:lvl9pPr marL="22860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gartner.com/en/articles/understand-and-exploit-gen-ai-with-gartner-s-new-impact-rada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jp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1.jp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jp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1.jp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6349"/>
              <a:ext cx="9144000" cy="51371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61050" y="0"/>
              <a:ext cx="3683000" cy="4206240"/>
            </a:xfrm>
            <a:custGeom>
              <a:avLst/>
              <a:gdLst/>
              <a:ahLst/>
              <a:cxnLst/>
              <a:rect l="l" t="t" r="r" b="b"/>
              <a:pathLst>
                <a:path w="3683000" h="4206240">
                  <a:moveTo>
                    <a:pt x="1019784" y="1141241"/>
                  </a:moveTo>
                  <a:lnTo>
                    <a:pt x="969011" y="1140097"/>
                  </a:lnTo>
                  <a:lnTo>
                    <a:pt x="918949" y="1136671"/>
                  </a:lnTo>
                  <a:lnTo>
                    <a:pt x="869648" y="1130978"/>
                  </a:lnTo>
                  <a:lnTo>
                    <a:pt x="821158" y="1123029"/>
                  </a:lnTo>
                  <a:lnTo>
                    <a:pt x="773527" y="1112838"/>
                  </a:lnTo>
                  <a:lnTo>
                    <a:pt x="726806" y="1100418"/>
                  </a:lnTo>
                  <a:lnTo>
                    <a:pt x="681044" y="1085782"/>
                  </a:lnTo>
                  <a:lnTo>
                    <a:pt x="636290" y="1068942"/>
                  </a:lnTo>
                  <a:lnTo>
                    <a:pt x="592593" y="1049912"/>
                  </a:lnTo>
                  <a:lnTo>
                    <a:pt x="550004" y="1028704"/>
                  </a:lnTo>
                  <a:lnTo>
                    <a:pt x="508571" y="1005331"/>
                  </a:lnTo>
                  <a:lnTo>
                    <a:pt x="465039" y="978642"/>
                  </a:lnTo>
                  <a:lnTo>
                    <a:pt x="423410" y="950371"/>
                  </a:lnTo>
                  <a:lnTo>
                    <a:pt x="383694" y="920567"/>
                  </a:lnTo>
                  <a:lnTo>
                    <a:pt x="345901" y="889280"/>
                  </a:lnTo>
                  <a:lnTo>
                    <a:pt x="310044" y="856559"/>
                  </a:lnTo>
                  <a:lnTo>
                    <a:pt x="276132" y="822453"/>
                  </a:lnTo>
                  <a:lnTo>
                    <a:pt x="244176" y="787013"/>
                  </a:lnTo>
                  <a:lnTo>
                    <a:pt x="214187" y="750287"/>
                  </a:lnTo>
                  <a:lnTo>
                    <a:pt x="186176" y="712325"/>
                  </a:lnTo>
                  <a:lnTo>
                    <a:pt x="160153" y="673176"/>
                  </a:lnTo>
                  <a:lnTo>
                    <a:pt x="136130" y="632890"/>
                  </a:lnTo>
                  <a:lnTo>
                    <a:pt x="110812" y="588796"/>
                  </a:lnTo>
                  <a:lnTo>
                    <a:pt x="88164" y="543988"/>
                  </a:lnTo>
                  <a:lnTo>
                    <a:pt x="68251" y="498788"/>
                  </a:lnTo>
                  <a:lnTo>
                    <a:pt x="50774" y="452687"/>
                  </a:lnTo>
                  <a:lnTo>
                    <a:pt x="35980" y="406422"/>
                  </a:lnTo>
                  <a:lnTo>
                    <a:pt x="23754" y="359898"/>
                  </a:lnTo>
                  <a:lnTo>
                    <a:pt x="14068" y="313231"/>
                  </a:lnTo>
                  <a:lnTo>
                    <a:pt x="6898" y="266533"/>
                  </a:lnTo>
                  <a:lnTo>
                    <a:pt x="2217" y="219920"/>
                  </a:lnTo>
                  <a:lnTo>
                    <a:pt x="0" y="173504"/>
                  </a:lnTo>
                  <a:lnTo>
                    <a:pt x="220" y="127400"/>
                  </a:lnTo>
                  <a:lnTo>
                    <a:pt x="1365" y="76519"/>
                  </a:lnTo>
                  <a:lnTo>
                    <a:pt x="4790" y="26391"/>
                  </a:lnTo>
                  <a:lnTo>
                    <a:pt x="7836" y="0"/>
                  </a:lnTo>
                  <a:lnTo>
                    <a:pt x="3682948" y="0"/>
                  </a:lnTo>
                  <a:lnTo>
                    <a:pt x="3682948" y="272371"/>
                  </a:lnTo>
                  <a:lnTo>
                    <a:pt x="2780893" y="272371"/>
                  </a:lnTo>
                  <a:lnTo>
                    <a:pt x="2736235" y="273355"/>
                  </a:lnTo>
                  <a:lnTo>
                    <a:pt x="2691593" y="276310"/>
                  </a:lnTo>
                  <a:lnTo>
                    <a:pt x="2646984" y="281237"/>
                  </a:lnTo>
                  <a:lnTo>
                    <a:pt x="2602423" y="288136"/>
                  </a:lnTo>
                  <a:lnTo>
                    <a:pt x="2557928" y="297010"/>
                  </a:lnTo>
                  <a:lnTo>
                    <a:pt x="2513513" y="307860"/>
                  </a:lnTo>
                  <a:lnTo>
                    <a:pt x="2469196" y="320687"/>
                  </a:lnTo>
                  <a:lnTo>
                    <a:pt x="2424992" y="335493"/>
                  </a:lnTo>
                  <a:lnTo>
                    <a:pt x="2380919" y="352279"/>
                  </a:lnTo>
                  <a:lnTo>
                    <a:pt x="2336991" y="371046"/>
                  </a:lnTo>
                  <a:lnTo>
                    <a:pt x="2293226" y="391797"/>
                  </a:lnTo>
                  <a:lnTo>
                    <a:pt x="2249639" y="414531"/>
                  </a:lnTo>
                  <a:lnTo>
                    <a:pt x="2206246" y="439252"/>
                  </a:lnTo>
                  <a:lnTo>
                    <a:pt x="2163065" y="465959"/>
                  </a:lnTo>
                  <a:lnTo>
                    <a:pt x="2120111" y="494656"/>
                  </a:lnTo>
                  <a:lnTo>
                    <a:pt x="2077400" y="525342"/>
                  </a:lnTo>
                  <a:lnTo>
                    <a:pt x="2034949" y="558019"/>
                  </a:lnTo>
                  <a:lnTo>
                    <a:pt x="1992774" y="592689"/>
                  </a:lnTo>
                  <a:lnTo>
                    <a:pt x="1950891" y="629354"/>
                  </a:lnTo>
                  <a:lnTo>
                    <a:pt x="1909316" y="668014"/>
                  </a:lnTo>
                  <a:lnTo>
                    <a:pt x="1868066" y="708671"/>
                  </a:lnTo>
                  <a:lnTo>
                    <a:pt x="1827156" y="751327"/>
                  </a:lnTo>
                  <a:lnTo>
                    <a:pt x="1786603" y="795982"/>
                  </a:lnTo>
                  <a:lnTo>
                    <a:pt x="1754167" y="831303"/>
                  </a:lnTo>
                  <a:lnTo>
                    <a:pt x="1719929" y="864889"/>
                  </a:lnTo>
                  <a:lnTo>
                    <a:pt x="1684073" y="896698"/>
                  </a:lnTo>
                  <a:lnTo>
                    <a:pt x="1646782" y="926688"/>
                  </a:lnTo>
                  <a:lnTo>
                    <a:pt x="1608240" y="954819"/>
                  </a:lnTo>
                  <a:lnTo>
                    <a:pt x="1568629" y="981047"/>
                  </a:lnTo>
                  <a:lnTo>
                    <a:pt x="1528135" y="1005331"/>
                  </a:lnTo>
                  <a:lnTo>
                    <a:pt x="1484039" y="1029349"/>
                  </a:lnTo>
                  <a:lnTo>
                    <a:pt x="1439216" y="1050957"/>
                  </a:lnTo>
                  <a:lnTo>
                    <a:pt x="1393768" y="1070181"/>
                  </a:lnTo>
                  <a:lnTo>
                    <a:pt x="1347795" y="1087046"/>
                  </a:lnTo>
                  <a:lnTo>
                    <a:pt x="1301398" y="1101579"/>
                  </a:lnTo>
                  <a:lnTo>
                    <a:pt x="1254679" y="1113806"/>
                  </a:lnTo>
                  <a:lnTo>
                    <a:pt x="1207739" y="1123751"/>
                  </a:lnTo>
                  <a:lnTo>
                    <a:pt x="1160678" y="1131442"/>
                  </a:lnTo>
                  <a:lnTo>
                    <a:pt x="1113598" y="1136903"/>
                  </a:lnTo>
                  <a:lnTo>
                    <a:pt x="1067530" y="1140097"/>
                  </a:lnTo>
                  <a:lnTo>
                    <a:pt x="1069395" y="1140097"/>
                  </a:lnTo>
                  <a:lnTo>
                    <a:pt x="1019784" y="1141241"/>
                  </a:lnTo>
                  <a:close/>
                </a:path>
                <a:path w="3683000" h="4206240">
                  <a:moveTo>
                    <a:pt x="2781846" y="4205656"/>
                  </a:moveTo>
                  <a:lnTo>
                    <a:pt x="2731666" y="4204447"/>
                  </a:lnTo>
                  <a:lnTo>
                    <a:pt x="2682089" y="4200854"/>
                  </a:lnTo>
                  <a:lnTo>
                    <a:pt x="2633178" y="4194928"/>
                  </a:lnTo>
                  <a:lnTo>
                    <a:pt x="2584990" y="4186722"/>
                  </a:lnTo>
                  <a:lnTo>
                    <a:pt x="2537587" y="4176286"/>
                  </a:lnTo>
                  <a:lnTo>
                    <a:pt x="2491029" y="4163673"/>
                  </a:lnTo>
                  <a:lnTo>
                    <a:pt x="2445376" y="4148933"/>
                  </a:lnTo>
                  <a:lnTo>
                    <a:pt x="2400688" y="4132119"/>
                  </a:lnTo>
                  <a:lnTo>
                    <a:pt x="2357026" y="4113282"/>
                  </a:lnTo>
                  <a:lnTo>
                    <a:pt x="2314449" y="4092474"/>
                  </a:lnTo>
                  <a:lnTo>
                    <a:pt x="2273018" y="4069746"/>
                  </a:lnTo>
                  <a:lnTo>
                    <a:pt x="2229484" y="4042873"/>
                  </a:lnTo>
                  <a:lnTo>
                    <a:pt x="2187842" y="4014324"/>
                  </a:lnTo>
                  <a:lnTo>
                    <a:pt x="2148092" y="3984176"/>
                  </a:lnTo>
                  <a:lnTo>
                    <a:pt x="2110233" y="3952504"/>
                  </a:lnTo>
                  <a:lnTo>
                    <a:pt x="2074267" y="3919383"/>
                  </a:lnTo>
                  <a:lnTo>
                    <a:pt x="2040192" y="3884888"/>
                  </a:lnTo>
                  <a:lnTo>
                    <a:pt x="2008008" y="3849095"/>
                  </a:lnTo>
                  <a:lnTo>
                    <a:pt x="1977717" y="3812079"/>
                  </a:lnTo>
                  <a:lnTo>
                    <a:pt x="1949317" y="3773915"/>
                  </a:lnTo>
                  <a:lnTo>
                    <a:pt x="1922809" y="3734678"/>
                  </a:lnTo>
                  <a:lnTo>
                    <a:pt x="1898192" y="3694444"/>
                  </a:lnTo>
                  <a:lnTo>
                    <a:pt x="1874819" y="3650347"/>
                  </a:lnTo>
                  <a:lnTo>
                    <a:pt x="1853611" y="3605524"/>
                  </a:lnTo>
                  <a:lnTo>
                    <a:pt x="1834581" y="3560076"/>
                  </a:lnTo>
                  <a:lnTo>
                    <a:pt x="1817741" y="3514103"/>
                  </a:lnTo>
                  <a:lnTo>
                    <a:pt x="1803105" y="3467706"/>
                  </a:lnTo>
                  <a:lnTo>
                    <a:pt x="1790685" y="3420987"/>
                  </a:lnTo>
                  <a:lnTo>
                    <a:pt x="1780494" y="3374047"/>
                  </a:lnTo>
                  <a:lnTo>
                    <a:pt x="1772546" y="3326986"/>
                  </a:lnTo>
                  <a:lnTo>
                    <a:pt x="1766852" y="3279906"/>
                  </a:lnTo>
                  <a:lnTo>
                    <a:pt x="1763427" y="3232908"/>
                  </a:lnTo>
                  <a:lnTo>
                    <a:pt x="1762282" y="3186092"/>
                  </a:lnTo>
                  <a:lnTo>
                    <a:pt x="1763480" y="3135211"/>
                  </a:lnTo>
                  <a:lnTo>
                    <a:pt x="1767046" y="3085083"/>
                  </a:lnTo>
                  <a:lnTo>
                    <a:pt x="1772933" y="3035750"/>
                  </a:lnTo>
                  <a:lnTo>
                    <a:pt x="1781096" y="2987256"/>
                  </a:lnTo>
                  <a:lnTo>
                    <a:pt x="1791491" y="2939642"/>
                  </a:lnTo>
                  <a:lnTo>
                    <a:pt x="1804072" y="2892953"/>
                  </a:lnTo>
                  <a:lnTo>
                    <a:pt x="1818795" y="2847232"/>
                  </a:lnTo>
                  <a:lnTo>
                    <a:pt x="1835613" y="2802521"/>
                  </a:lnTo>
                  <a:lnTo>
                    <a:pt x="1854482" y="2758863"/>
                  </a:lnTo>
                  <a:lnTo>
                    <a:pt x="1875357" y="2716302"/>
                  </a:lnTo>
                  <a:lnTo>
                    <a:pt x="1898192" y="2674879"/>
                  </a:lnTo>
                  <a:lnTo>
                    <a:pt x="1924947" y="2631347"/>
                  </a:lnTo>
                  <a:lnTo>
                    <a:pt x="1953399" y="2589718"/>
                  </a:lnTo>
                  <a:lnTo>
                    <a:pt x="1983469" y="2550002"/>
                  </a:lnTo>
                  <a:lnTo>
                    <a:pt x="2015081" y="2512209"/>
                  </a:lnTo>
                  <a:lnTo>
                    <a:pt x="2048156" y="2476352"/>
                  </a:lnTo>
                  <a:lnTo>
                    <a:pt x="2082618" y="2442440"/>
                  </a:lnTo>
                  <a:lnTo>
                    <a:pt x="2118389" y="2410484"/>
                  </a:lnTo>
                  <a:lnTo>
                    <a:pt x="2155392" y="2380495"/>
                  </a:lnTo>
                  <a:lnTo>
                    <a:pt x="2193550" y="2352484"/>
                  </a:lnTo>
                  <a:lnTo>
                    <a:pt x="2232784" y="2326462"/>
                  </a:lnTo>
                  <a:lnTo>
                    <a:pt x="2273018" y="2302438"/>
                  </a:lnTo>
                  <a:lnTo>
                    <a:pt x="2316614" y="2277890"/>
                  </a:lnTo>
                  <a:lnTo>
                    <a:pt x="2361061" y="2255768"/>
                  </a:lnTo>
                  <a:lnTo>
                    <a:pt x="2406217" y="2236108"/>
                  </a:lnTo>
                  <a:lnTo>
                    <a:pt x="2451940" y="2218942"/>
                  </a:lnTo>
                  <a:lnTo>
                    <a:pt x="2498089" y="2204303"/>
                  </a:lnTo>
                  <a:lnTo>
                    <a:pt x="2544521" y="2192225"/>
                  </a:lnTo>
                  <a:lnTo>
                    <a:pt x="2591095" y="2182742"/>
                  </a:lnTo>
                  <a:lnTo>
                    <a:pt x="2647752" y="2170158"/>
                  </a:lnTo>
                  <a:lnTo>
                    <a:pt x="2702998" y="2156376"/>
                  </a:lnTo>
                  <a:lnTo>
                    <a:pt x="2756824" y="2141409"/>
                  </a:lnTo>
                  <a:lnTo>
                    <a:pt x="2809222" y="2125269"/>
                  </a:lnTo>
                  <a:lnTo>
                    <a:pt x="2860184" y="2107969"/>
                  </a:lnTo>
                  <a:lnTo>
                    <a:pt x="2909702" y="2089521"/>
                  </a:lnTo>
                  <a:lnTo>
                    <a:pt x="2957766" y="2069938"/>
                  </a:lnTo>
                  <a:lnTo>
                    <a:pt x="3004369" y="2049231"/>
                  </a:lnTo>
                  <a:lnTo>
                    <a:pt x="3049502" y="2027414"/>
                  </a:lnTo>
                  <a:lnTo>
                    <a:pt x="3093158" y="2004499"/>
                  </a:lnTo>
                  <a:lnTo>
                    <a:pt x="3135326" y="1980497"/>
                  </a:lnTo>
                  <a:lnTo>
                    <a:pt x="3176000" y="1955422"/>
                  </a:lnTo>
                  <a:lnTo>
                    <a:pt x="3215171" y="1929286"/>
                  </a:lnTo>
                  <a:lnTo>
                    <a:pt x="3252830" y="1902102"/>
                  </a:lnTo>
                  <a:lnTo>
                    <a:pt x="3288969" y="1873881"/>
                  </a:lnTo>
                  <a:lnTo>
                    <a:pt x="3323579" y="1844636"/>
                  </a:lnTo>
                  <a:lnTo>
                    <a:pt x="3356653" y="1814380"/>
                  </a:lnTo>
                  <a:lnTo>
                    <a:pt x="3388181" y="1783124"/>
                  </a:lnTo>
                  <a:lnTo>
                    <a:pt x="3418156" y="1750882"/>
                  </a:lnTo>
                  <a:lnTo>
                    <a:pt x="3446569" y="1717665"/>
                  </a:lnTo>
                  <a:lnTo>
                    <a:pt x="3473411" y="1683487"/>
                  </a:lnTo>
                  <a:lnTo>
                    <a:pt x="3498675" y="1648359"/>
                  </a:lnTo>
                  <a:lnTo>
                    <a:pt x="3522352" y="1612294"/>
                  </a:lnTo>
                  <a:lnTo>
                    <a:pt x="3544433" y="1575304"/>
                  </a:lnTo>
                  <a:lnTo>
                    <a:pt x="3564910" y="1537402"/>
                  </a:lnTo>
                  <a:lnTo>
                    <a:pt x="3583775" y="1498600"/>
                  </a:lnTo>
                  <a:lnTo>
                    <a:pt x="3601020" y="1458911"/>
                  </a:lnTo>
                  <a:lnTo>
                    <a:pt x="3616635" y="1418347"/>
                  </a:lnTo>
                  <a:lnTo>
                    <a:pt x="3630613" y="1376919"/>
                  </a:lnTo>
                  <a:lnTo>
                    <a:pt x="3642945" y="1334642"/>
                  </a:lnTo>
                  <a:lnTo>
                    <a:pt x="3653623" y="1291526"/>
                  </a:lnTo>
                  <a:lnTo>
                    <a:pt x="3662639" y="1247585"/>
                  </a:lnTo>
                  <a:lnTo>
                    <a:pt x="3670300" y="1200304"/>
                  </a:lnTo>
                  <a:lnTo>
                    <a:pt x="3675125" y="1153174"/>
                  </a:lnTo>
                  <a:lnTo>
                    <a:pt x="3677168" y="1106292"/>
                  </a:lnTo>
                  <a:lnTo>
                    <a:pt x="3676487" y="1059757"/>
                  </a:lnTo>
                  <a:lnTo>
                    <a:pt x="3673138" y="1013663"/>
                  </a:lnTo>
                  <a:lnTo>
                    <a:pt x="3667176" y="968109"/>
                  </a:lnTo>
                  <a:lnTo>
                    <a:pt x="3658658" y="923192"/>
                  </a:lnTo>
                  <a:lnTo>
                    <a:pt x="3647641" y="879007"/>
                  </a:lnTo>
                  <a:lnTo>
                    <a:pt x="3634180" y="835652"/>
                  </a:lnTo>
                  <a:lnTo>
                    <a:pt x="3618331" y="793224"/>
                  </a:lnTo>
                  <a:lnTo>
                    <a:pt x="3600152" y="751819"/>
                  </a:lnTo>
                  <a:lnTo>
                    <a:pt x="3579697" y="711536"/>
                  </a:lnTo>
                  <a:lnTo>
                    <a:pt x="3557024" y="672469"/>
                  </a:lnTo>
                  <a:lnTo>
                    <a:pt x="3532188" y="634717"/>
                  </a:lnTo>
                  <a:lnTo>
                    <a:pt x="3505246" y="598376"/>
                  </a:lnTo>
                  <a:lnTo>
                    <a:pt x="3476254" y="563542"/>
                  </a:lnTo>
                  <a:lnTo>
                    <a:pt x="3445269" y="530314"/>
                  </a:lnTo>
                  <a:lnTo>
                    <a:pt x="3412345" y="498788"/>
                  </a:lnTo>
                  <a:lnTo>
                    <a:pt x="3377541" y="469060"/>
                  </a:lnTo>
                  <a:lnTo>
                    <a:pt x="3340911" y="441227"/>
                  </a:lnTo>
                  <a:lnTo>
                    <a:pt x="3302512" y="415387"/>
                  </a:lnTo>
                  <a:lnTo>
                    <a:pt x="3262400" y="391636"/>
                  </a:lnTo>
                  <a:lnTo>
                    <a:pt x="3220632" y="370072"/>
                  </a:lnTo>
                  <a:lnTo>
                    <a:pt x="3177264" y="350790"/>
                  </a:lnTo>
                  <a:lnTo>
                    <a:pt x="3132351" y="333888"/>
                  </a:lnTo>
                  <a:lnTo>
                    <a:pt x="3082426" y="317567"/>
                  </a:lnTo>
                  <a:lnTo>
                    <a:pt x="3032393" y="303757"/>
                  </a:lnTo>
                  <a:lnTo>
                    <a:pt x="2982260" y="292458"/>
                  </a:lnTo>
                  <a:lnTo>
                    <a:pt x="2932035" y="283670"/>
                  </a:lnTo>
                  <a:lnTo>
                    <a:pt x="2881726" y="277393"/>
                  </a:lnTo>
                  <a:lnTo>
                    <a:pt x="2831343" y="273626"/>
                  </a:lnTo>
                  <a:lnTo>
                    <a:pt x="2780893" y="272371"/>
                  </a:lnTo>
                  <a:lnTo>
                    <a:pt x="3682948" y="272371"/>
                  </a:lnTo>
                  <a:lnTo>
                    <a:pt x="3682948" y="2007177"/>
                  </a:lnTo>
                  <a:lnTo>
                    <a:pt x="3678493" y="2025503"/>
                  </a:lnTo>
                  <a:lnTo>
                    <a:pt x="3670151" y="2066222"/>
                  </a:lnTo>
                  <a:lnTo>
                    <a:pt x="3663204" y="2107624"/>
                  </a:lnTo>
                  <a:lnTo>
                    <a:pt x="3657658" y="2149699"/>
                  </a:lnTo>
                  <a:lnTo>
                    <a:pt x="3653539" y="2192225"/>
                  </a:lnTo>
                  <a:lnTo>
                    <a:pt x="3650792" y="2235824"/>
                  </a:lnTo>
                  <a:lnTo>
                    <a:pt x="3649541" y="2277890"/>
                  </a:lnTo>
                  <a:lnTo>
                    <a:pt x="3649666" y="2326462"/>
                  </a:lnTo>
                  <a:lnTo>
                    <a:pt x="3651145" y="2369786"/>
                  </a:lnTo>
                  <a:lnTo>
                    <a:pt x="3654127" y="2415670"/>
                  </a:lnTo>
                  <a:lnTo>
                    <a:pt x="3658552" y="2462151"/>
                  </a:lnTo>
                  <a:lnTo>
                    <a:pt x="3664424" y="2509218"/>
                  </a:lnTo>
                  <a:lnTo>
                    <a:pt x="3671750" y="2556860"/>
                  </a:lnTo>
                  <a:lnTo>
                    <a:pt x="3680536" y="2605066"/>
                  </a:lnTo>
                  <a:lnTo>
                    <a:pt x="3682948" y="2616539"/>
                  </a:lnTo>
                  <a:lnTo>
                    <a:pt x="3682948" y="3662830"/>
                  </a:lnTo>
                  <a:lnTo>
                    <a:pt x="3638334" y="3737978"/>
                  </a:lnTo>
                  <a:lnTo>
                    <a:pt x="3610063" y="3779622"/>
                  </a:lnTo>
                  <a:lnTo>
                    <a:pt x="3580259" y="3819379"/>
                  </a:lnTo>
                  <a:lnTo>
                    <a:pt x="3548972" y="3857251"/>
                  </a:lnTo>
                  <a:lnTo>
                    <a:pt x="3516251" y="3893240"/>
                  </a:lnTo>
                  <a:lnTo>
                    <a:pt x="3482145" y="3927348"/>
                  </a:lnTo>
                  <a:lnTo>
                    <a:pt x="3446705" y="3959576"/>
                  </a:lnTo>
                  <a:lnTo>
                    <a:pt x="3409979" y="3989929"/>
                  </a:lnTo>
                  <a:lnTo>
                    <a:pt x="3372017" y="4018406"/>
                  </a:lnTo>
                  <a:lnTo>
                    <a:pt x="3332868" y="4045011"/>
                  </a:lnTo>
                  <a:lnTo>
                    <a:pt x="3292582" y="4069746"/>
                  </a:lnTo>
                  <a:lnTo>
                    <a:pt x="3248484" y="4093119"/>
                  </a:lnTo>
                  <a:lnTo>
                    <a:pt x="3203648" y="4114327"/>
                  </a:lnTo>
                  <a:lnTo>
                    <a:pt x="3158166" y="4133357"/>
                  </a:lnTo>
                  <a:lnTo>
                    <a:pt x="3112127" y="4150197"/>
                  </a:lnTo>
                  <a:lnTo>
                    <a:pt x="3065621" y="4164834"/>
                  </a:lnTo>
                  <a:lnTo>
                    <a:pt x="3018739" y="4177253"/>
                  </a:lnTo>
                  <a:lnTo>
                    <a:pt x="2971571" y="4187444"/>
                  </a:lnTo>
                  <a:lnTo>
                    <a:pt x="2924207" y="4195393"/>
                  </a:lnTo>
                  <a:lnTo>
                    <a:pt x="2876739" y="4201086"/>
                  </a:lnTo>
                  <a:lnTo>
                    <a:pt x="2830149" y="4204447"/>
                  </a:lnTo>
                  <a:lnTo>
                    <a:pt x="2831925" y="4204447"/>
                  </a:lnTo>
                  <a:lnTo>
                    <a:pt x="2781846" y="4205656"/>
                  </a:lnTo>
                  <a:close/>
                </a:path>
              </a:pathLst>
            </a:custGeom>
            <a:solidFill>
              <a:srgbClr val="4C99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3960858"/>
            <a:ext cx="5652135" cy="1183005"/>
          </a:xfrm>
          <a:custGeom>
            <a:avLst/>
            <a:gdLst/>
            <a:ahLst/>
            <a:cxnLst/>
            <a:rect l="l" t="t" r="r" b="b"/>
            <a:pathLst>
              <a:path w="5652135" h="1183004">
                <a:moveTo>
                  <a:pt x="5642034" y="899948"/>
                </a:moveTo>
                <a:lnTo>
                  <a:pt x="2786854" y="899948"/>
                </a:lnTo>
                <a:lnTo>
                  <a:pt x="2831240" y="899008"/>
                </a:lnTo>
                <a:lnTo>
                  <a:pt x="2875614" y="896189"/>
                </a:lnTo>
                <a:lnTo>
                  <a:pt x="2919962" y="891492"/>
                </a:lnTo>
                <a:lnTo>
                  <a:pt x="2964268" y="884917"/>
                </a:lnTo>
                <a:lnTo>
                  <a:pt x="3008516" y="876465"/>
                </a:lnTo>
                <a:lnTo>
                  <a:pt x="3052691" y="866138"/>
                </a:lnTo>
                <a:lnTo>
                  <a:pt x="3096776" y="853936"/>
                </a:lnTo>
                <a:lnTo>
                  <a:pt x="3140756" y="839860"/>
                </a:lnTo>
                <a:lnTo>
                  <a:pt x="3184615" y="823911"/>
                </a:lnTo>
                <a:lnTo>
                  <a:pt x="3228337" y="806090"/>
                </a:lnTo>
                <a:lnTo>
                  <a:pt x="3271907" y="786396"/>
                </a:lnTo>
                <a:lnTo>
                  <a:pt x="3315309" y="764833"/>
                </a:lnTo>
                <a:lnTo>
                  <a:pt x="3358527" y="741399"/>
                </a:lnTo>
                <a:lnTo>
                  <a:pt x="3401545" y="716097"/>
                </a:lnTo>
                <a:lnTo>
                  <a:pt x="3444348" y="688926"/>
                </a:lnTo>
                <a:lnTo>
                  <a:pt x="3486919" y="659889"/>
                </a:lnTo>
                <a:lnTo>
                  <a:pt x="3529244" y="628985"/>
                </a:lnTo>
                <a:lnTo>
                  <a:pt x="3571306" y="596215"/>
                </a:lnTo>
                <a:lnTo>
                  <a:pt x="3613089" y="561581"/>
                </a:lnTo>
                <a:lnTo>
                  <a:pt x="3654579" y="525083"/>
                </a:lnTo>
                <a:lnTo>
                  <a:pt x="3695758" y="486722"/>
                </a:lnTo>
                <a:lnTo>
                  <a:pt x="3736612" y="446498"/>
                </a:lnTo>
                <a:lnTo>
                  <a:pt x="3777124" y="404414"/>
                </a:lnTo>
                <a:lnTo>
                  <a:pt x="3817279" y="360469"/>
                </a:lnTo>
                <a:lnTo>
                  <a:pt x="3850637" y="323073"/>
                </a:lnTo>
                <a:lnTo>
                  <a:pt x="3885839" y="287462"/>
                </a:lnTo>
                <a:lnTo>
                  <a:pt x="3922688" y="253738"/>
                </a:lnTo>
                <a:lnTo>
                  <a:pt x="3960987" y="222004"/>
                </a:lnTo>
                <a:lnTo>
                  <a:pt x="4000538" y="192363"/>
                </a:lnTo>
                <a:lnTo>
                  <a:pt x="4041145" y="164919"/>
                </a:lnTo>
                <a:lnTo>
                  <a:pt x="4082610" y="139773"/>
                </a:lnTo>
                <a:lnTo>
                  <a:pt x="4127353" y="115736"/>
                </a:lnTo>
                <a:lnTo>
                  <a:pt x="4172965" y="93925"/>
                </a:lnTo>
                <a:lnTo>
                  <a:pt x="4219341" y="74354"/>
                </a:lnTo>
                <a:lnTo>
                  <a:pt x="4266379" y="57035"/>
                </a:lnTo>
                <a:lnTo>
                  <a:pt x="4313974" y="41983"/>
                </a:lnTo>
                <a:lnTo>
                  <a:pt x="4362022" y="29210"/>
                </a:lnTo>
                <a:lnTo>
                  <a:pt x="4410420" y="18730"/>
                </a:lnTo>
                <a:lnTo>
                  <a:pt x="4459063" y="10555"/>
                </a:lnTo>
                <a:lnTo>
                  <a:pt x="4507847" y="4700"/>
                </a:lnTo>
                <a:lnTo>
                  <a:pt x="4556669" y="1177"/>
                </a:lnTo>
                <a:lnTo>
                  <a:pt x="4605424" y="0"/>
                </a:lnTo>
                <a:lnTo>
                  <a:pt x="4655417" y="1177"/>
                </a:lnTo>
                <a:lnTo>
                  <a:pt x="4656986" y="1177"/>
                </a:lnTo>
                <a:lnTo>
                  <a:pt x="4709347" y="4899"/>
                </a:lnTo>
                <a:lnTo>
                  <a:pt x="4760124" y="10953"/>
                </a:lnTo>
                <a:lnTo>
                  <a:pt x="4810042" y="19349"/>
                </a:lnTo>
                <a:lnTo>
                  <a:pt x="4859052" y="30039"/>
                </a:lnTo>
                <a:lnTo>
                  <a:pt x="4907102" y="42978"/>
                </a:lnTo>
                <a:lnTo>
                  <a:pt x="4954142" y="58119"/>
                </a:lnTo>
                <a:lnTo>
                  <a:pt x="5000121" y="75415"/>
                </a:lnTo>
                <a:lnTo>
                  <a:pt x="5044988" y="94821"/>
                </a:lnTo>
                <a:lnTo>
                  <a:pt x="5088692" y="116289"/>
                </a:lnTo>
                <a:lnTo>
                  <a:pt x="5131181" y="139773"/>
                </a:lnTo>
                <a:lnTo>
                  <a:pt x="5175410" y="167290"/>
                </a:lnTo>
                <a:lnTo>
                  <a:pt x="5217910" y="196553"/>
                </a:lnTo>
                <a:lnTo>
                  <a:pt x="5258631" y="227485"/>
                </a:lnTo>
                <a:lnTo>
                  <a:pt x="5297520" y="260009"/>
                </a:lnTo>
                <a:lnTo>
                  <a:pt x="5334528" y="294047"/>
                </a:lnTo>
                <a:lnTo>
                  <a:pt x="5369604" y="329522"/>
                </a:lnTo>
                <a:lnTo>
                  <a:pt x="5402697" y="366357"/>
                </a:lnTo>
                <a:lnTo>
                  <a:pt x="5433706" y="404414"/>
                </a:lnTo>
                <a:lnTo>
                  <a:pt x="5462729" y="443796"/>
                </a:lnTo>
                <a:lnTo>
                  <a:pt x="5489567" y="484246"/>
                </a:lnTo>
                <a:lnTo>
                  <a:pt x="5514219" y="525746"/>
                </a:lnTo>
                <a:lnTo>
                  <a:pt x="5538918" y="571752"/>
                </a:lnTo>
                <a:lnTo>
                  <a:pt x="5561128" y="618260"/>
                </a:lnTo>
                <a:lnTo>
                  <a:pt x="5580864" y="665237"/>
                </a:lnTo>
                <a:lnTo>
                  <a:pt x="5598141" y="712649"/>
                </a:lnTo>
                <a:lnTo>
                  <a:pt x="5612975" y="760464"/>
                </a:lnTo>
                <a:lnTo>
                  <a:pt x="5625382" y="808648"/>
                </a:lnTo>
                <a:lnTo>
                  <a:pt x="5635376" y="857168"/>
                </a:lnTo>
                <a:lnTo>
                  <a:pt x="5642034" y="899948"/>
                </a:lnTo>
                <a:close/>
              </a:path>
              <a:path w="5652135" h="1183004">
                <a:moveTo>
                  <a:pt x="5643441" y="1182641"/>
                </a:moveTo>
                <a:lnTo>
                  <a:pt x="0" y="1182641"/>
                </a:lnTo>
                <a:lnTo>
                  <a:pt x="0" y="654433"/>
                </a:lnTo>
                <a:lnTo>
                  <a:pt x="17167" y="614609"/>
                </a:lnTo>
                <a:lnTo>
                  <a:pt x="38567" y="570809"/>
                </a:lnTo>
                <a:lnTo>
                  <a:pt x="61942" y="528198"/>
                </a:lnTo>
                <a:lnTo>
                  <a:pt x="89459" y="483428"/>
                </a:lnTo>
                <a:lnTo>
                  <a:pt x="118722" y="440615"/>
                </a:lnTo>
                <a:lnTo>
                  <a:pt x="149655" y="399770"/>
                </a:lnTo>
                <a:lnTo>
                  <a:pt x="182179" y="360903"/>
                </a:lnTo>
                <a:lnTo>
                  <a:pt x="216218" y="324026"/>
                </a:lnTo>
                <a:lnTo>
                  <a:pt x="251694" y="289150"/>
                </a:lnTo>
                <a:lnTo>
                  <a:pt x="288530" y="256286"/>
                </a:lnTo>
                <a:lnTo>
                  <a:pt x="326648" y="225445"/>
                </a:lnTo>
                <a:lnTo>
                  <a:pt x="366099" y="196553"/>
                </a:lnTo>
                <a:lnTo>
                  <a:pt x="406421" y="169875"/>
                </a:lnTo>
                <a:lnTo>
                  <a:pt x="447922" y="145168"/>
                </a:lnTo>
                <a:lnTo>
                  <a:pt x="492543" y="120468"/>
                </a:lnTo>
                <a:lnTo>
                  <a:pt x="538058" y="98246"/>
                </a:lnTo>
                <a:lnTo>
                  <a:pt x="584362" y="78475"/>
                </a:lnTo>
                <a:lnTo>
                  <a:pt x="631351" y="61130"/>
                </a:lnTo>
                <a:lnTo>
                  <a:pt x="678921" y="46184"/>
                </a:lnTo>
                <a:lnTo>
                  <a:pt x="726969" y="33610"/>
                </a:lnTo>
                <a:lnTo>
                  <a:pt x="775391" y="23381"/>
                </a:lnTo>
                <a:lnTo>
                  <a:pt x="824083" y="15472"/>
                </a:lnTo>
                <a:lnTo>
                  <a:pt x="872940" y="9855"/>
                </a:lnTo>
                <a:lnTo>
                  <a:pt x="921859" y="6505"/>
                </a:lnTo>
                <a:lnTo>
                  <a:pt x="970736" y="5394"/>
                </a:lnTo>
                <a:lnTo>
                  <a:pt x="1020012" y="6505"/>
                </a:lnTo>
                <a:lnTo>
                  <a:pt x="1021985" y="6505"/>
                </a:lnTo>
                <a:lnTo>
                  <a:pt x="1074440" y="10094"/>
                </a:lnTo>
                <a:lnTo>
                  <a:pt x="1125144" y="15950"/>
                </a:lnTo>
                <a:lnTo>
                  <a:pt x="1175014" y="24124"/>
                </a:lnTo>
                <a:lnTo>
                  <a:pt x="1223999" y="34605"/>
                </a:lnTo>
                <a:lnTo>
                  <a:pt x="1272049" y="47378"/>
                </a:lnTo>
                <a:lnTo>
                  <a:pt x="1319114" y="62430"/>
                </a:lnTo>
                <a:lnTo>
                  <a:pt x="1365141" y="79749"/>
                </a:lnTo>
                <a:lnTo>
                  <a:pt x="1410081" y="99320"/>
                </a:lnTo>
                <a:lnTo>
                  <a:pt x="1453882" y="121131"/>
                </a:lnTo>
                <a:lnTo>
                  <a:pt x="1496493" y="145168"/>
                </a:lnTo>
                <a:lnTo>
                  <a:pt x="1540129" y="171233"/>
                </a:lnTo>
                <a:lnTo>
                  <a:pt x="1582237" y="198987"/>
                </a:lnTo>
                <a:lnTo>
                  <a:pt x="1622672" y="228441"/>
                </a:lnTo>
                <a:lnTo>
                  <a:pt x="1661289" y="259601"/>
                </a:lnTo>
                <a:lnTo>
                  <a:pt x="1697941" y="292477"/>
                </a:lnTo>
                <a:lnTo>
                  <a:pt x="1732482" y="327078"/>
                </a:lnTo>
                <a:lnTo>
                  <a:pt x="1764767" y="363412"/>
                </a:lnTo>
                <a:lnTo>
                  <a:pt x="1804495" y="407229"/>
                </a:lnTo>
                <a:lnTo>
                  <a:pt x="1844587" y="449177"/>
                </a:lnTo>
                <a:lnTo>
                  <a:pt x="1885025" y="489256"/>
                </a:lnTo>
                <a:lnTo>
                  <a:pt x="1925794" y="527467"/>
                </a:lnTo>
                <a:lnTo>
                  <a:pt x="1966879" y="563809"/>
                </a:lnTo>
                <a:lnTo>
                  <a:pt x="2008265" y="598284"/>
                </a:lnTo>
                <a:lnTo>
                  <a:pt x="2049936" y="630892"/>
                </a:lnTo>
                <a:lnTo>
                  <a:pt x="2091876" y="661633"/>
                </a:lnTo>
                <a:lnTo>
                  <a:pt x="2134069" y="690507"/>
                </a:lnTo>
                <a:lnTo>
                  <a:pt x="2176501" y="717515"/>
                </a:lnTo>
                <a:lnTo>
                  <a:pt x="2219155" y="742658"/>
                </a:lnTo>
                <a:lnTo>
                  <a:pt x="2262017" y="765936"/>
                </a:lnTo>
                <a:lnTo>
                  <a:pt x="2305070" y="787349"/>
                </a:lnTo>
                <a:lnTo>
                  <a:pt x="2348299" y="806898"/>
                </a:lnTo>
                <a:lnTo>
                  <a:pt x="2391689" y="824584"/>
                </a:lnTo>
                <a:lnTo>
                  <a:pt x="2435223" y="840405"/>
                </a:lnTo>
                <a:lnTo>
                  <a:pt x="2478887" y="854364"/>
                </a:lnTo>
                <a:lnTo>
                  <a:pt x="2522665" y="866460"/>
                </a:lnTo>
                <a:lnTo>
                  <a:pt x="2566542" y="876694"/>
                </a:lnTo>
                <a:lnTo>
                  <a:pt x="2610501" y="885067"/>
                </a:lnTo>
                <a:lnTo>
                  <a:pt x="2653944" y="891492"/>
                </a:lnTo>
                <a:lnTo>
                  <a:pt x="2653710" y="891492"/>
                </a:lnTo>
                <a:lnTo>
                  <a:pt x="2698234" y="896189"/>
                </a:lnTo>
                <a:lnTo>
                  <a:pt x="2697986" y="896189"/>
                </a:lnTo>
                <a:lnTo>
                  <a:pt x="2742561" y="899008"/>
                </a:lnTo>
                <a:lnTo>
                  <a:pt x="2742245" y="899008"/>
                </a:lnTo>
                <a:lnTo>
                  <a:pt x="2786854" y="899948"/>
                </a:lnTo>
                <a:lnTo>
                  <a:pt x="5642034" y="899948"/>
                </a:lnTo>
                <a:lnTo>
                  <a:pt x="5642974" y="905990"/>
                </a:lnTo>
                <a:lnTo>
                  <a:pt x="5648191" y="955083"/>
                </a:lnTo>
                <a:lnTo>
                  <a:pt x="5651043" y="1004412"/>
                </a:lnTo>
                <a:lnTo>
                  <a:pt x="5651544" y="1053944"/>
                </a:lnTo>
                <a:lnTo>
                  <a:pt x="5650300" y="1105551"/>
                </a:lnTo>
                <a:lnTo>
                  <a:pt x="5646605" y="1156534"/>
                </a:lnTo>
                <a:lnTo>
                  <a:pt x="5643441" y="1182641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042875" y="1928474"/>
            <a:ext cx="101600" cy="917575"/>
          </a:xfrm>
          <a:custGeom>
            <a:avLst/>
            <a:gdLst/>
            <a:ahLst/>
            <a:cxnLst/>
            <a:rect l="l" t="t" r="r" b="b"/>
            <a:pathLst>
              <a:path w="101600" h="917575">
                <a:moveTo>
                  <a:pt x="101125" y="917399"/>
                </a:moveTo>
                <a:lnTo>
                  <a:pt x="0" y="917399"/>
                </a:lnTo>
                <a:lnTo>
                  <a:pt x="0" y="0"/>
                </a:lnTo>
                <a:lnTo>
                  <a:pt x="101125" y="0"/>
                </a:lnTo>
                <a:lnTo>
                  <a:pt x="101125" y="917399"/>
                </a:lnTo>
                <a:close/>
              </a:path>
            </a:pathLst>
          </a:custGeom>
          <a:solidFill>
            <a:srgbClr val="4C99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85800" y="1657350"/>
            <a:ext cx="4993005" cy="102143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3670"/>
              </a:lnSpc>
              <a:spcBef>
                <a:spcPts val="565"/>
              </a:spcBef>
            </a:pPr>
            <a:r>
              <a:rPr lang="en-US" sz="3400" spc="254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Knowledge Graphs</a:t>
            </a:r>
            <a:br>
              <a:rPr lang="en-US" sz="3400" spc="254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400" spc="254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And AI based Search </a:t>
            </a:r>
            <a:endParaRPr sz="3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3688350C-5EEB-425D-903A-632953B1D9DB}"/>
              </a:ext>
            </a:extLst>
          </p:cNvPr>
          <p:cNvSpPr txBox="1">
            <a:spLocks/>
          </p:cNvSpPr>
          <p:nvPr/>
        </p:nvSpPr>
        <p:spPr>
          <a:xfrm>
            <a:off x="2209800" y="3380078"/>
            <a:ext cx="4993005" cy="100623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>
            <a:lvl1pPr>
              <a:defRPr sz="2000" b="1" i="0">
                <a:solidFill>
                  <a:srgbClr val="FAFF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3670"/>
              </a:lnSpc>
              <a:spcBef>
                <a:spcPts val="565"/>
              </a:spcBef>
            </a:pPr>
            <a:r>
              <a:rPr lang="en-US" sz="900" dirty="0"/>
              <a:t>“Defenders think in lists. Attackers think in graphs. As long as this is true, attackers win.” </a:t>
            </a:r>
          </a:p>
          <a:p>
            <a:pPr marL="12700" marR="5080">
              <a:lnSpc>
                <a:spcPts val="3670"/>
              </a:lnSpc>
              <a:spcBef>
                <a:spcPts val="565"/>
              </a:spcBef>
            </a:pPr>
            <a:r>
              <a:rPr lang="en-US" sz="900" i="1" dirty="0"/>
              <a:t>- </a:t>
            </a:r>
            <a:r>
              <a:rPr lang="en-IN" sz="900" i="1" dirty="0"/>
              <a:t>John Lambert, Microsoft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E51FC14-30C0-BED7-E52E-5912A179F4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92A965-C8CA-0FAF-94DC-2EC68A22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66675"/>
            <a:ext cx="75152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2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5FED-BA28-CD63-E0AE-186402014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A93A726-71D0-9A2D-0481-DF90F54F5165}"/>
              </a:ext>
            </a:extLst>
          </p:cNvPr>
          <p:cNvGrpSpPr/>
          <p:nvPr/>
        </p:nvGrpSpPr>
        <p:grpSpPr>
          <a:xfrm>
            <a:off x="-1" y="6350"/>
            <a:ext cx="9144000" cy="5137150"/>
            <a:chOff x="-1" y="6350"/>
            <a:chExt cx="9144000" cy="513715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9BC266E6-271C-CF07-0622-4BC3ABFB437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6350"/>
              <a:ext cx="9144000" cy="5137148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EFA7CAD-F7BE-E08E-9B9D-8C67D321226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0100" y="432075"/>
              <a:ext cx="4250824" cy="4057500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A265C8B6-32BB-46D4-16D3-11274315CEF8}"/>
              </a:ext>
            </a:extLst>
          </p:cNvPr>
          <p:cNvSpPr/>
          <p:nvPr/>
        </p:nvSpPr>
        <p:spPr>
          <a:xfrm>
            <a:off x="2315813" y="417787"/>
            <a:ext cx="4279900" cy="4086225"/>
          </a:xfrm>
          <a:custGeom>
            <a:avLst/>
            <a:gdLst/>
            <a:ahLst/>
            <a:cxnLst/>
            <a:rect l="l" t="t" r="r" b="b"/>
            <a:pathLst>
              <a:path w="4279900" h="4086225">
                <a:moveTo>
                  <a:pt x="0" y="0"/>
                </a:moveTo>
                <a:lnTo>
                  <a:pt x="4279399" y="0"/>
                </a:lnTo>
                <a:lnTo>
                  <a:pt x="4279399" y="4086075"/>
                </a:lnTo>
                <a:lnTo>
                  <a:pt x="0" y="4086075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8FE3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00A989D-5C95-AF26-2777-86C7263D43EF}"/>
              </a:ext>
            </a:extLst>
          </p:cNvPr>
          <p:cNvSpPr txBox="1"/>
          <p:nvPr/>
        </p:nvSpPr>
        <p:spPr>
          <a:xfrm>
            <a:off x="433675" y="4598411"/>
            <a:ext cx="81559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FAFF00"/>
                </a:solidFill>
                <a:latin typeface="Courier New"/>
                <a:cs typeface="Courier New"/>
                <a:hlinkClick r:id="rId4"/>
              </a:rPr>
              <a:t>https://www.gartner.com/en/articles/understand-and-exploit-gen-ai-with-gartner-s-new-impact-</a:t>
            </a:r>
            <a:r>
              <a:rPr sz="1100" spc="-10" dirty="0">
                <a:solidFill>
                  <a:srgbClr val="FAFF00"/>
                </a:solidFill>
                <a:latin typeface="Courier New"/>
                <a:cs typeface="Courier New"/>
                <a:hlinkClick r:id="rId4"/>
              </a:rPr>
              <a:t>radar</a:t>
            </a:r>
            <a:endParaRPr sz="11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3306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B894D-F94E-A662-91F1-59F9E720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30837"/>
            <a:ext cx="9737735" cy="51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5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294CE-761B-8636-A1D4-FFBDDD6D4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4E39E-CC09-4E65-1D7E-71E14915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908"/>
            <a:ext cx="9158088" cy="51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58D86-6130-BEE4-8284-AAC2DDBE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E4387-49C7-B4E7-7902-E3BDFE24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9220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4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82699-F1D6-6960-0FCF-4530B2A1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1"/>
            <a:ext cx="9240619" cy="51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55111-FD64-0565-8B85-082EB466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81" y="0"/>
            <a:ext cx="93927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1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CF884-D3A4-DCA1-E862-F4E352894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547"/>
            <a:ext cx="9144000" cy="51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1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0A6E3-50A2-424C-21A4-B94E367B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" y="0"/>
            <a:ext cx="912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5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8571C-306E-5E19-E0BC-CE411C8B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7"/>
            <a:ext cx="9144000" cy="513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906"/>
            <a:ext cx="9144000" cy="51371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2375" y="1552859"/>
            <a:ext cx="7102475" cy="63107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3300" b="1" spc="505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The Search Evolution Story</a:t>
            </a:r>
          </a:p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3300" b="1" spc="505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Knowledge Graphs??</a:t>
            </a:r>
          </a:p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3300" b="1" spc="505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AI Powered Search</a:t>
            </a:r>
          </a:p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sz="3300" b="1" spc="505" dirty="0" err="1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GraphRAG</a:t>
            </a:r>
            <a:r>
              <a:rPr lang="en-IN" sz="3300" b="1" spc="505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 &amp; Demos </a:t>
            </a:r>
            <a:endParaRPr lang="en-IN" sz="36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IN" sz="3300" b="1" spc="505" dirty="0">
              <a:solidFill>
                <a:srgbClr val="FFFFFF"/>
              </a:solidFill>
              <a:latin typeface="Trebuchet MS" panose="020B0603020202020204" pitchFamily="34" charset="0"/>
              <a:cs typeface="Trebuchet MS"/>
            </a:endParaRPr>
          </a:p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IN" sz="3300" b="1" spc="505" dirty="0">
              <a:solidFill>
                <a:srgbClr val="FFFFFF"/>
              </a:solidFill>
              <a:latin typeface="Trebuchet MS" panose="020B0603020202020204" pitchFamily="34" charset="0"/>
              <a:cs typeface="Trebuchet MS"/>
            </a:endParaRPr>
          </a:p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IN" sz="3300" b="1" spc="505" dirty="0">
              <a:solidFill>
                <a:srgbClr val="FFFFFF"/>
              </a:solidFill>
              <a:latin typeface="Century" panose="02040604050505020304" pitchFamily="18" charset="0"/>
              <a:cs typeface="Trebuchet MS"/>
            </a:endParaRPr>
          </a:p>
          <a:p>
            <a:pPr marL="12700" marR="5080" algn="l">
              <a:lnSpc>
                <a:spcPct val="100600"/>
              </a:lnSpc>
              <a:spcBef>
                <a:spcPts val="95"/>
              </a:spcBef>
            </a:pPr>
            <a:endParaRPr lang="en-IN" sz="3300" b="1" spc="505" dirty="0">
              <a:solidFill>
                <a:srgbClr val="FFFFFF"/>
              </a:solidFill>
              <a:latin typeface="Century" panose="02040604050505020304" pitchFamily="18" charset="0"/>
              <a:cs typeface="Trebuchet MS"/>
            </a:endParaRPr>
          </a:p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IN" sz="3300" b="1" spc="505" dirty="0">
              <a:solidFill>
                <a:srgbClr val="FFFFFF"/>
              </a:solidFill>
              <a:latin typeface="Century" panose="02040604050505020304" pitchFamily="18" charset="0"/>
              <a:cs typeface="Trebuchet MS"/>
            </a:endParaRPr>
          </a:p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IN" sz="3300" b="1" spc="505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469900" marR="5080" indent="-457200" algn="l">
              <a:lnSpc>
                <a:spcPct val="100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sz="33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583262"/>
            <a:ext cx="2797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200" b="1" spc="229" dirty="0">
                <a:solidFill>
                  <a:srgbClr val="FAFF00"/>
                </a:solidFill>
                <a:latin typeface="Trebuchet MS"/>
                <a:cs typeface="Trebuchet MS"/>
              </a:rPr>
              <a:t>Agenda</a:t>
            </a:r>
            <a:endParaRPr lang="en-IN" sz="2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A0B67-49A2-71AD-23C3-DCDD606F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6"/>
            <a:ext cx="9150009" cy="51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03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E9446-8F41-3BDB-77E0-AD0134BF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" y="-4927"/>
            <a:ext cx="9135259" cy="51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05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49D52-E587-467E-FA3B-0766AA83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" y="0"/>
            <a:ext cx="91073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78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35161-0689-0035-E4DC-2C4C6767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105" y="0"/>
            <a:ext cx="9332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43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EA12B-E21E-E14F-EAC9-FE095D60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366" y="0"/>
            <a:ext cx="91813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92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35678-D4B3-611F-F8CB-212AD04D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645"/>
            <a:ext cx="9144001" cy="5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20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0614F-607B-8A8F-585E-035A004C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5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2E167-90F6-076D-7CB6-B1D3498B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9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2213F-BB94-B043-8EC7-4F6F0FB3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8018"/>
            <a:ext cx="9059057" cy="51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2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0A102-5942-E12E-C7A0-B538C0E9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8"/>
            <a:ext cx="9167584" cy="51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7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45E08-EB8A-0E5D-B45C-3FA6ABFA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"/>
            <a:ext cx="9144000" cy="51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70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ED34F-43E5-01C0-AA2A-CF43C273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64" y="0"/>
            <a:ext cx="92543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01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896A1-2C08-559C-F629-E29FCDF7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7" y="0"/>
            <a:ext cx="9165853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45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ACB60-1F5D-84DC-4133-AD3D8A4F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"/>
            <a:ext cx="9146747" cy="51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F39A1-94D6-9927-40CB-805D9A46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58"/>
            <a:ext cx="9122724" cy="51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67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1384F-D323-F699-2752-E61085AB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" y="-3810"/>
            <a:ext cx="9160818" cy="51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1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C6B09-094D-C4C8-27B1-2FC92059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924"/>
            <a:ext cx="9144000" cy="522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87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14668-8735-68E3-A15C-BD460E76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80" y="0"/>
            <a:ext cx="917355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42DC7-94D4-41CA-C78B-637F8371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18"/>
            <a:ext cx="9143999" cy="51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7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23B6A-432F-73D9-9F03-5AD16983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1438"/>
            <a:ext cx="7409542" cy="48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0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B3ACB-DA31-D524-C14D-3CE84707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3350"/>
            <a:ext cx="915085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3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E1CEB-DB09-DB53-3E12-D9AAFC3E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70"/>
            <a:ext cx="9144000" cy="51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08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E48F0-1874-AAC8-3E23-032DF246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" y="285750"/>
            <a:ext cx="895610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0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626269-BEA6-AEDE-68FD-1F50FCAB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3" y="171450"/>
            <a:ext cx="875245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30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63070" y="966381"/>
            <a:ext cx="4247753" cy="3798094"/>
            <a:chOff x="7300912" y="1546210"/>
            <a:chExt cx="6796405" cy="6076950"/>
          </a:xfrm>
        </p:grpSpPr>
        <p:sp>
          <p:nvSpPr>
            <p:cNvPr id="3" name="object 3"/>
            <p:cNvSpPr/>
            <p:nvPr/>
          </p:nvSpPr>
          <p:spPr>
            <a:xfrm>
              <a:off x="7315200" y="1560497"/>
              <a:ext cx="0" cy="6048375"/>
            </a:xfrm>
            <a:custGeom>
              <a:avLst/>
              <a:gdLst/>
              <a:ahLst/>
              <a:cxnLst/>
              <a:rect l="l" t="t" r="r" b="b"/>
              <a:pathLst>
                <a:path h="6048375">
                  <a:moveTo>
                    <a:pt x="0" y="0"/>
                  </a:moveTo>
                  <a:lnTo>
                    <a:pt x="0" y="6047999"/>
                  </a:lnTo>
                </a:path>
              </a:pathLst>
            </a:custGeom>
            <a:ln w="28574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pPr defTabSz="571500"/>
              <a:endParaRPr sz="1125"/>
            </a:p>
          </p:txBody>
        </p:sp>
        <p:sp>
          <p:nvSpPr>
            <p:cNvPr id="4" name="object 4"/>
            <p:cNvSpPr/>
            <p:nvPr/>
          </p:nvSpPr>
          <p:spPr>
            <a:xfrm>
              <a:off x="11687114" y="5542339"/>
              <a:ext cx="2409825" cy="878205"/>
            </a:xfrm>
            <a:custGeom>
              <a:avLst/>
              <a:gdLst/>
              <a:ahLst/>
              <a:cxnLst/>
              <a:rect l="l" t="t" r="r" b="b"/>
              <a:pathLst>
                <a:path w="2409825" h="878204">
                  <a:moveTo>
                    <a:pt x="2263297" y="877799"/>
                  </a:moveTo>
                  <a:lnTo>
                    <a:pt x="146302" y="877799"/>
                  </a:lnTo>
                  <a:lnTo>
                    <a:pt x="100060" y="870341"/>
                  </a:lnTo>
                  <a:lnTo>
                    <a:pt x="59898" y="849572"/>
                  </a:lnTo>
                  <a:lnTo>
                    <a:pt x="28228" y="817901"/>
                  </a:lnTo>
                  <a:lnTo>
                    <a:pt x="7458" y="777740"/>
                  </a:lnTo>
                  <a:lnTo>
                    <a:pt x="0" y="731497"/>
                  </a:lnTo>
                  <a:lnTo>
                    <a:pt x="0" y="146303"/>
                  </a:lnTo>
                  <a:lnTo>
                    <a:pt x="7458" y="100060"/>
                  </a:lnTo>
                  <a:lnTo>
                    <a:pt x="28228" y="59898"/>
                  </a:lnTo>
                  <a:lnTo>
                    <a:pt x="59898" y="28228"/>
                  </a:lnTo>
                  <a:lnTo>
                    <a:pt x="100060" y="7458"/>
                  </a:lnTo>
                  <a:lnTo>
                    <a:pt x="146302" y="0"/>
                  </a:lnTo>
                  <a:lnTo>
                    <a:pt x="2263297" y="0"/>
                  </a:lnTo>
                  <a:lnTo>
                    <a:pt x="2319284" y="11136"/>
                  </a:lnTo>
                  <a:lnTo>
                    <a:pt x="2366748" y="42851"/>
                  </a:lnTo>
                  <a:lnTo>
                    <a:pt x="2398463" y="90315"/>
                  </a:lnTo>
                  <a:lnTo>
                    <a:pt x="2409599" y="146303"/>
                  </a:lnTo>
                  <a:lnTo>
                    <a:pt x="2409599" y="731497"/>
                  </a:lnTo>
                  <a:lnTo>
                    <a:pt x="2402141" y="777740"/>
                  </a:lnTo>
                  <a:lnTo>
                    <a:pt x="2381371" y="817901"/>
                  </a:lnTo>
                  <a:lnTo>
                    <a:pt x="2349701" y="849572"/>
                  </a:lnTo>
                  <a:lnTo>
                    <a:pt x="2309540" y="870341"/>
                  </a:lnTo>
                  <a:lnTo>
                    <a:pt x="2263297" y="877799"/>
                  </a:lnTo>
                  <a:close/>
                </a:path>
              </a:pathLst>
            </a:custGeom>
            <a:solidFill>
              <a:srgbClr val="014063"/>
            </a:solidFill>
          </p:spPr>
          <p:txBody>
            <a:bodyPr wrap="square" lIns="0" tIns="0" rIns="0" bIns="0" rtlCol="0"/>
            <a:lstStyle/>
            <a:p>
              <a:pPr defTabSz="571500"/>
              <a:endParaRPr sz="1125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6737" y="48363"/>
            <a:ext cx="5281524" cy="1050190"/>
          </a:xfrm>
          <a:prstGeom prst="rect">
            <a:avLst/>
          </a:prstGeom>
        </p:spPr>
        <p:txBody>
          <a:bodyPr vert="horz" wrap="square" lIns="0" tIns="182656" rIns="0" bIns="0" rtlCol="0">
            <a:spAutoFit/>
          </a:bodyPr>
          <a:lstStyle/>
          <a:p>
            <a:pPr marL="268287">
              <a:spcBef>
                <a:spcPts val="63"/>
              </a:spcBef>
            </a:pPr>
            <a:r>
              <a:rPr lang="en-IN" spc="-16" dirty="0"/>
              <a:t> </a:t>
            </a:r>
            <a:r>
              <a:rPr spc="-16" dirty="0"/>
              <a:t>Accurate,</a:t>
            </a:r>
            <a:r>
              <a:rPr spc="-147" dirty="0"/>
              <a:t> </a:t>
            </a:r>
            <a:r>
              <a:rPr dirty="0"/>
              <a:t>Contextual</a:t>
            </a:r>
            <a:r>
              <a:rPr spc="-127" dirty="0"/>
              <a:t> </a:t>
            </a:r>
            <a:r>
              <a:rPr spc="31" dirty="0"/>
              <a:t>and</a:t>
            </a:r>
            <a:r>
              <a:rPr spc="-131" dirty="0"/>
              <a:t> </a:t>
            </a:r>
            <a:r>
              <a:rPr spc="-6" dirty="0"/>
              <a:t>Explainable</a:t>
            </a:r>
          </a:p>
        </p:txBody>
      </p:sp>
      <p:sp>
        <p:nvSpPr>
          <p:cNvPr id="6" name="object 6"/>
          <p:cNvSpPr/>
          <p:nvPr/>
        </p:nvSpPr>
        <p:spPr>
          <a:xfrm>
            <a:off x="258863" y="355714"/>
            <a:ext cx="305197" cy="333375"/>
          </a:xfrm>
          <a:custGeom>
            <a:avLst/>
            <a:gdLst/>
            <a:ahLst/>
            <a:cxnLst/>
            <a:rect l="l" t="t" r="r" b="b"/>
            <a:pathLst>
              <a:path w="488315" h="533400">
                <a:moveTo>
                  <a:pt x="97651" y="533397"/>
                </a:moveTo>
                <a:lnTo>
                  <a:pt x="60032" y="525751"/>
                </a:lnTo>
                <a:lnTo>
                  <a:pt x="28302" y="504474"/>
                </a:lnTo>
                <a:lnTo>
                  <a:pt x="7294" y="472627"/>
                </a:lnTo>
                <a:lnTo>
                  <a:pt x="0" y="435538"/>
                </a:lnTo>
                <a:lnTo>
                  <a:pt x="988" y="422517"/>
                </a:lnTo>
                <a:lnTo>
                  <a:pt x="20415" y="375863"/>
                </a:lnTo>
                <a:lnTo>
                  <a:pt x="60745" y="345171"/>
                </a:lnTo>
                <a:lnTo>
                  <a:pt x="97704" y="338062"/>
                </a:lnTo>
                <a:lnTo>
                  <a:pt x="106057" y="338310"/>
                </a:lnTo>
                <a:lnTo>
                  <a:pt x="114239" y="339291"/>
                </a:lnTo>
                <a:lnTo>
                  <a:pt x="122180" y="340982"/>
                </a:lnTo>
                <a:lnTo>
                  <a:pt x="129806" y="343361"/>
                </a:lnTo>
                <a:lnTo>
                  <a:pt x="170463" y="352072"/>
                </a:lnTo>
                <a:lnTo>
                  <a:pt x="237926" y="338626"/>
                </a:lnTo>
                <a:lnTo>
                  <a:pt x="277549" y="293129"/>
                </a:lnTo>
                <a:lnTo>
                  <a:pt x="282218" y="266533"/>
                </a:lnTo>
                <a:lnTo>
                  <a:pt x="277425" y="239941"/>
                </a:lnTo>
                <a:lnTo>
                  <a:pt x="250859" y="203760"/>
                </a:lnTo>
                <a:lnTo>
                  <a:pt x="214171" y="184484"/>
                </a:lnTo>
                <a:lnTo>
                  <a:pt x="188488" y="180487"/>
                </a:lnTo>
                <a:lnTo>
                  <a:pt x="160176" y="182227"/>
                </a:lnTo>
                <a:lnTo>
                  <a:pt x="129477" y="189873"/>
                </a:lnTo>
                <a:lnTo>
                  <a:pt x="121768" y="192130"/>
                </a:lnTo>
                <a:lnTo>
                  <a:pt x="113895" y="193695"/>
                </a:lnTo>
                <a:lnTo>
                  <a:pt x="105950" y="194595"/>
                </a:lnTo>
                <a:lnTo>
                  <a:pt x="98027" y="194860"/>
                </a:lnTo>
                <a:lnTo>
                  <a:pt x="84948" y="193972"/>
                </a:lnTo>
                <a:lnTo>
                  <a:pt x="38352" y="174483"/>
                </a:lnTo>
                <a:lnTo>
                  <a:pt x="7638" y="134151"/>
                </a:lnTo>
                <a:lnTo>
                  <a:pt x="436" y="97353"/>
                </a:lnTo>
                <a:lnTo>
                  <a:pt x="1077" y="84137"/>
                </a:lnTo>
                <a:lnTo>
                  <a:pt x="20686" y="37899"/>
                </a:lnTo>
                <a:lnTo>
                  <a:pt x="61030" y="7215"/>
                </a:lnTo>
                <a:lnTo>
                  <a:pt x="97806" y="0"/>
                </a:lnTo>
                <a:lnTo>
                  <a:pt x="110905" y="899"/>
                </a:lnTo>
                <a:lnTo>
                  <a:pt x="157602" y="20448"/>
                </a:lnTo>
                <a:lnTo>
                  <a:pt x="186345" y="56132"/>
                </a:lnTo>
                <a:lnTo>
                  <a:pt x="193853" y="78903"/>
                </a:lnTo>
                <a:lnTo>
                  <a:pt x="202630" y="109293"/>
                </a:lnTo>
                <a:lnTo>
                  <a:pt x="231732" y="155034"/>
                </a:lnTo>
                <a:lnTo>
                  <a:pt x="274471" y="179686"/>
                </a:lnTo>
                <a:lnTo>
                  <a:pt x="300294" y="183680"/>
                </a:lnTo>
                <a:lnTo>
                  <a:pt x="328704" y="181893"/>
                </a:lnTo>
                <a:lnTo>
                  <a:pt x="359425" y="174165"/>
                </a:lnTo>
                <a:lnTo>
                  <a:pt x="367225" y="171911"/>
                </a:lnTo>
                <a:lnTo>
                  <a:pt x="375061" y="170217"/>
                </a:lnTo>
                <a:lnTo>
                  <a:pt x="382918" y="169157"/>
                </a:lnTo>
                <a:lnTo>
                  <a:pt x="390776" y="168804"/>
                </a:lnTo>
                <a:lnTo>
                  <a:pt x="403814" y="169802"/>
                </a:lnTo>
                <a:lnTo>
                  <a:pt x="450453" y="189228"/>
                </a:lnTo>
                <a:lnTo>
                  <a:pt x="481139" y="229570"/>
                </a:lnTo>
                <a:lnTo>
                  <a:pt x="488230" y="266548"/>
                </a:lnTo>
                <a:lnTo>
                  <a:pt x="487342" y="279627"/>
                </a:lnTo>
                <a:lnTo>
                  <a:pt x="467843" y="326239"/>
                </a:lnTo>
                <a:lnTo>
                  <a:pt x="427521" y="356937"/>
                </a:lnTo>
                <a:lnTo>
                  <a:pt x="390723" y="364139"/>
                </a:lnTo>
                <a:lnTo>
                  <a:pt x="382700" y="363728"/>
                </a:lnTo>
                <a:lnTo>
                  <a:pt x="374753" y="362742"/>
                </a:lnTo>
                <a:lnTo>
                  <a:pt x="366967" y="361167"/>
                </a:lnTo>
                <a:lnTo>
                  <a:pt x="359430" y="358990"/>
                </a:lnTo>
                <a:lnTo>
                  <a:pt x="311392" y="349469"/>
                </a:lnTo>
                <a:lnTo>
                  <a:pt x="269644" y="354935"/>
                </a:lnTo>
                <a:lnTo>
                  <a:pt x="235320" y="374697"/>
                </a:lnTo>
                <a:lnTo>
                  <a:pt x="209552" y="408062"/>
                </a:lnTo>
                <a:lnTo>
                  <a:pt x="193474" y="454339"/>
                </a:lnTo>
                <a:lnTo>
                  <a:pt x="191612" y="462288"/>
                </a:lnTo>
                <a:lnTo>
                  <a:pt x="189094" y="469918"/>
                </a:lnTo>
                <a:lnTo>
                  <a:pt x="166493" y="504994"/>
                </a:lnTo>
                <a:lnTo>
                  <a:pt x="134584" y="525961"/>
                </a:lnTo>
                <a:lnTo>
                  <a:pt x="110079" y="532554"/>
                </a:lnTo>
                <a:lnTo>
                  <a:pt x="97651" y="533397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pPr defTabSz="571500"/>
            <a:endParaRPr sz="1125"/>
          </a:p>
        </p:txBody>
      </p:sp>
      <p:sp>
        <p:nvSpPr>
          <p:cNvPr id="7" name="object 7"/>
          <p:cNvSpPr txBox="1"/>
          <p:nvPr/>
        </p:nvSpPr>
        <p:spPr>
          <a:xfrm>
            <a:off x="7179388" y="4109100"/>
            <a:ext cx="1756172" cy="401681"/>
          </a:xfrm>
          <a:prstGeom prst="rect">
            <a:avLst/>
          </a:prstGeom>
          <a:ln w="9524">
            <a:solidFill>
              <a:srgbClr val="272627"/>
            </a:solidFill>
          </a:ln>
        </p:spPr>
        <p:txBody>
          <a:bodyPr vert="horz" wrap="square" lIns="0" tIns="35719" rIns="0" bIns="0" rtlCol="0">
            <a:spAutoFit/>
          </a:bodyPr>
          <a:lstStyle/>
          <a:p>
            <a:pPr marL="108744" marR="103981" indent="-397" algn="ctr" defTabSz="571500">
              <a:spcBef>
                <a:spcPts val="281"/>
              </a:spcBef>
            </a:pPr>
            <a:r>
              <a:rPr sz="1188" dirty="0">
                <a:latin typeface="Courier New"/>
                <a:cs typeface="Courier New"/>
              </a:rPr>
              <a:t>Who</a:t>
            </a:r>
            <a:r>
              <a:rPr sz="1188" spc="-9" dirty="0">
                <a:latin typeface="Courier New"/>
                <a:cs typeface="Courier New"/>
              </a:rPr>
              <a:t> </a:t>
            </a:r>
            <a:r>
              <a:rPr sz="1188" dirty="0">
                <a:latin typeface="Courier New"/>
                <a:cs typeface="Courier New"/>
              </a:rPr>
              <a:t>is</a:t>
            </a:r>
            <a:r>
              <a:rPr sz="1188" spc="-9" dirty="0">
                <a:latin typeface="Courier New"/>
                <a:cs typeface="Courier New"/>
              </a:rPr>
              <a:t> </a:t>
            </a:r>
            <a:r>
              <a:rPr sz="1188" dirty="0">
                <a:latin typeface="Courier New"/>
                <a:cs typeface="Courier New"/>
              </a:rPr>
              <a:t>the</a:t>
            </a:r>
            <a:r>
              <a:rPr sz="1188" spc="-6" dirty="0">
                <a:latin typeface="Courier New"/>
                <a:cs typeface="Courier New"/>
              </a:rPr>
              <a:t> </a:t>
            </a:r>
            <a:r>
              <a:rPr lang="en-IN" sz="1188" spc="-13" dirty="0">
                <a:latin typeface="Courier New"/>
                <a:cs typeface="Courier New"/>
              </a:rPr>
              <a:t>AWS Manager of ABC ?</a:t>
            </a:r>
            <a:endParaRPr sz="1188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66787" y="3633817"/>
            <a:ext cx="781050" cy="19082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defTabSz="571500">
              <a:spcBef>
                <a:spcPts val="63"/>
              </a:spcBef>
            </a:pPr>
            <a:r>
              <a:rPr sz="1188" b="1" spc="34" dirty="0">
                <a:solidFill>
                  <a:srgbClr val="FFFFFF"/>
                </a:solidFill>
                <a:latin typeface="Trebuchet MS"/>
                <a:cs typeface="Trebuchet MS"/>
              </a:rPr>
              <a:t>GenAI</a:t>
            </a:r>
            <a:r>
              <a:rPr sz="1188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88" b="1" spc="2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188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27009" y="3463962"/>
            <a:ext cx="1506141" cy="548878"/>
          </a:xfrm>
          <a:custGeom>
            <a:avLst/>
            <a:gdLst/>
            <a:ahLst/>
            <a:cxnLst/>
            <a:rect l="l" t="t" r="r" b="b"/>
            <a:pathLst>
              <a:path w="2409825" h="878204">
                <a:moveTo>
                  <a:pt x="2263277" y="877920"/>
                </a:moveTo>
                <a:lnTo>
                  <a:pt x="146323" y="877920"/>
                </a:lnTo>
                <a:lnTo>
                  <a:pt x="100074" y="870460"/>
                </a:lnTo>
                <a:lnTo>
                  <a:pt x="59906" y="849688"/>
                </a:lnTo>
                <a:lnTo>
                  <a:pt x="28232" y="818013"/>
                </a:lnTo>
                <a:lnTo>
                  <a:pt x="7459" y="777846"/>
                </a:lnTo>
                <a:lnTo>
                  <a:pt x="0" y="731597"/>
                </a:lnTo>
                <a:lnTo>
                  <a:pt x="0" y="146322"/>
                </a:lnTo>
                <a:lnTo>
                  <a:pt x="7459" y="100073"/>
                </a:lnTo>
                <a:lnTo>
                  <a:pt x="28232" y="59906"/>
                </a:lnTo>
                <a:lnTo>
                  <a:pt x="59906" y="28231"/>
                </a:lnTo>
                <a:lnTo>
                  <a:pt x="100074" y="7459"/>
                </a:lnTo>
                <a:lnTo>
                  <a:pt x="146323" y="0"/>
                </a:lnTo>
                <a:lnTo>
                  <a:pt x="2263277" y="0"/>
                </a:lnTo>
                <a:lnTo>
                  <a:pt x="2319272" y="11138"/>
                </a:lnTo>
                <a:lnTo>
                  <a:pt x="2366742" y="42856"/>
                </a:lnTo>
                <a:lnTo>
                  <a:pt x="2398462" y="90327"/>
                </a:lnTo>
                <a:lnTo>
                  <a:pt x="2409599" y="146322"/>
                </a:lnTo>
                <a:lnTo>
                  <a:pt x="2409599" y="731597"/>
                </a:lnTo>
                <a:lnTo>
                  <a:pt x="2402140" y="777846"/>
                </a:lnTo>
                <a:lnTo>
                  <a:pt x="2381368" y="818013"/>
                </a:lnTo>
                <a:lnTo>
                  <a:pt x="2349693" y="849688"/>
                </a:lnTo>
                <a:lnTo>
                  <a:pt x="2309526" y="870460"/>
                </a:lnTo>
                <a:lnTo>
                  <a:pt x="2263277" y="877920"/>
                </a:lnTo>
                <a:close/>
              </a:path>
            </a:pathLst>
          </a:custGeom>
          <a:solidFill>
            <a:srgbClr val="014063"/>
          </a:solidFill>
        </p:spPr>
        <p:txBody>
          <a:bodyPr wrap="square" lIns="0" tIns="0" rIns="0" bIns="0" rtlCol="0"/>
          <a:lstStyle/>
          <a:p>
            <a:pPr defTabSz="571500"/>
            <a:endParaRPr sz="1125"/>
          </a:p>
        </p:txBody>
      </p:sp>
      <p:sp>
        <p:nvSpPr>
          <p:cNvPr id="10" name="object 10"/>
          <p:cNvSpPr txBox="1"/>
          <p:nvPr/>
        </p:nvSpPr>
        <p:spPr>
          <a:xfrm>
            <a:off x="5500800" y="3543367"/>
            <a:ext cx="824309" cy="37362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R="3175" algn="r" defTabSz="571500">
              <a:spcBef>
                <a:spcPts val="63"/>
              </a:spcBef>
            </a:pPr>
            <a:r>
              <a:rPr sz="1188" b="1" spc="-6" dirty="0">
                <a:solidFill>
                  <a:srgbClr val="FFFFFF"/>
                </a:solidFill>
                <a:latin typeface="Trebuchet MS"/>
                <a:cs typeface="Trebuchet MS"/>
              </a:rPr>
              <a:t>Embedding</a:t>
            </a:r>
            <a:endParaRPr sz="1188">
              <a:latin typeface="Trebuchet MS"/>
              <a:cs typeface="Trebuchet MS"/>
            </a:endParaRPr>
          </a:p>
          <a:p>
            <a:pPr marR="3175" algn="r" defTabSz="571500"/>
            <a:r>
              <a:rPr sz="1188" b="1" spc="38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188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27009" y="3463962"/>
            <a:ext cx="2383631" cy="548878"/>
            <a:chOff x="7883214" y="5542338"/>
            <a:chExt cx="3813810" cy="878205"/>
          </a:xfrm>
        </p:grpSpPr>
        <p:sp>
          <p:nvSpPr>
            <p:cNvPr id="12" name="object 12"/>
            <p:cNvSpPr/>
            <p:nvPr/>
          </p:nvSpPr>
          <p:spPr>
            <a:xfrm>
              <a:off x="10407014" y="5981239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59">
                  <a:moveTo>
                    <a:pt x="12800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pPr defTabSz="571500"/>
              <a:endParaRPr sz="1125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1038" y="5940248"/>
              <a:ext cx="105500" cy="819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3214" y="5542338"/>
              <a:ext cx="877921" cy="87792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517935" y="3335443"/>
            <a:ext cx="701675" cy="354264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indent="171450" defTabSz="571500">
              <a:spcBef>
                <a:spcPts val="63"/>
              </a:spcBef>
            </a:pPr>
            <a:r>
              <a:rPr sz="1125" spc="-13" dirty="0">
                <a:latin typeface="Courier New"/>
                <a:cs typeface="Courier New"/>
              </a:rPr>
              <a:t>User </a:t>
            </a:r>
            <a:r>
              <a:rPr sz="1125" spc="-6" dirty="0">
                <a:latin typeface="Courier New"/>
                <a:cs typeface="Courier New"/>
              </a:rPr>
              <a:t>Question</a:t>
            </a:r>
            <a:endParaRPr sz="1125">
              <a:latin typeface="Courier New"/>
              <a:cs typeface="Courier New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4092" y="3152685"/>
            <a:ext cx="382922" cy="1171252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81021" y="3045778"/>
            <a:ext cx="104676" cy="253002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 defTabSz="571500">
              <a:spcBef>
                <a:spcPts val="22"/>
              </a:spcBef>
            </a:pPr>
            <a:r>
              <a:rPr b="1" spc="44" dirty="0">
                <a:solidFill>
                  <a:srgbClr val="FFFFFF"/>
                </a:solidFill>
              </a:rPr>
              <a:t>39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720720"/>
            <a:ext cx="0" cy="1034653"/>
          </a:xfrm>
          <a:custGeom>
            <a:avLst/>
            <a:gdLst/>
            <a:ahLst/>
            <a:cxnLst/>
            <a:rect l="l" t="t" r="r" b="b"/>
            <a:pathLst>
              <a:path h="1655445">
                <a:moveTo>
                  <a:pt x="0" y="0"/>
                </a:moveTo>
                <a:lnTo>
                  <a:pt x="0" y="1655345"/>
                </a:lnTo>
              </a:path>
            </a:pathLst>
          </a:custGeom>
          <a:ln w="28574">
            <a:solidFill>
              <a:srgbClr val="003E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975311"/>
            <a:ext cx="0" cy="2480072"/>
          </a:xfrm>
          <a:custGeom>
            <a:avLst/>
            <a:gdLst/>
            <a:ahLst/>
            <a:cxnLst/>
            <a:rect l="l" t="t" r="r" b="b"/>
            <a:pathLst>
              <a:path h="3968115">
                <a:moveTo>
                  <a:pt x="0" y="0"/>
                </a:moveTo>
                <a:lnTo>
                  <a:pt x="0" y="3967854"/>
                </a:lnTo>
              </a:path>
            </a:pathLst>
          </a:custGeom>
          <a:ln w="28574">
            <a:solidFill>
              <a:srgbClr val="003E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6737" y="48363"/>
            <a:ext cx="5281524" cy="1050190"/>
          </a:xfrm>
          <a:prstGeom prst="rect">
            <a:avLst/>
          </a:prstGeom>
        </p:spPr>
        <p:txBody>
          <a:bodyPr vert="horz" wrap="square" lIns="0" tIns="182656" rIns="0" bIns="0" rtlCol="0">
            <a:spAutoFit/>
          </a:bodyPr>
          <a:lstStyle/>
          <a:p>
            <a:pPr marL="268287">
              <a:spcBef>
                <a:spcPts val="63"/>
              </a:spcBef>
            </a:pPr>
            <a:r>
              <a:rPr lang="en-IN" spc="-16" dirty="0"/>
              <a:t> Accurate</a:t>
            </a:r>
            <a:r>
              <a:rPr spc="-16" dirty="0"/>
              <a:t>,</a:t>
            </a:r>
            <a:r>
              <a:rPr spc="-147" dirty="0"/>
              <a:t> </a:t>
            </a:r>
            <a:r>
              <a:rPr dirty="0"/>
              <a:t>Contextual</a:t>
            </a:r>
            <a:r>
              <a:rPr spc="-127" dirty="0"/>
              <a:t> </a:t>
            </a:r>
            <a:r>
              <a:rPr spc="31" dirty="0"/>
              <a:t>and</a:t>
            </a:r>
            <a:r>
              <a:rPr spc="-131" dirty="0"/>
              <a:t> </a:t>
            </a:r>
            <a:r>
              <a:rPr spc="-6" dirty="0"/>
              <a:t>Explainable</a:t>
            </a:r>
          </a:p>
        </p:txBody>
      </p:sp>
      <p:sp>
        <p:nvSpPr>
          <p:cNvPr id="5" name="object 5"/>
          <p:cNvSpPr/>
          <p:nvPr/>
        </p:nvSpPr>
        <p:spPr>
          <a:xfrm>
            <a:off x="258863" y="355714"/>
            <a:ext cx="305197" cy="333375"/>
          </a:xfrm>
          <a:custGeom>
            <a:avLst/>
            <a:gdLst/>
            <a:ahLst/>
            <a:cxnLst/>
            <a:rect l="l" t="t" r="r" b="b"/>
            <a:pathLst>
              <a:path w="488315" h="533400">
                <a:moveTo>
                  <a:pt x="97651" y="533397"/>
                </a:moveTo>
                <a:lnTo>
                  <a:pt x="60032" y="525751"/>
                </a:lnTo>
                <a:lnTo>
                  <a:pt x="28302" y="504474"/>
                </a:lnTo>
                <a:lnTo>
                  <a:pt x="7294" y="472627"/>
                </a:lnTo>
                <a:lnTo>
                  <a:pt x="0" y="435538"/>
                </a:lnTo>
                <a:lnTo>
                  <a:pt x="988" y="422517"/>
                </a:lnTo>
                <a:lnTo>
                  <a:pt x="20415" y="375863"/>
                </a:lnTo>
                <a:lnTo>
                  <a:pt x="60745" y="345171"/>
                </a:lnTo>
                <a:lnTo>
                  <a:pt x="97704" y="338062"/>
                </a:lnTo>
                <a:lnTo>
                  <a:pt x="106057" y="338310"/>
                </a:lnTo>
                <a:lnTo>
                  <a:pt x="114239" y="339291"/>
                </a:lnTo>
                <a:lnTo>
                  <a:pt x="122180" y="340982"/>
                </a:lnTo>
                <a:lnTo>
                  <a:pt x="129806" y="343361"/>
                </a:lnTo>
                <a:lnTo>
                  <a:pt x="170463" y="352072"/>
                </a:lnTo>
                <a:lnTo>
                  <a:pt x="237926" y="338626"/>
                </a:lnTo>
                <a:lnTo>
                  <a:pt x="277549" y="293129"/>
                </a:lnTo>
                <a:lnTo>
                  <a:pt x="282218" y="266533"/>
                </a:lnTo>
                <a:lnTo>
                  <a:pt x="277425" y="239941"/>
                </a:lnTo>
                <a:lnTo>
                  <a:pt x="250859" y="203760"/>
                </a:lnTo>
                <a:lnTo>
                  <a:pt x="214171" y="184484"/>
                </a:lnTo>
                <a:lnTo>
                  <a:pt x="188488" y="180487"/>
                </a:lnTo>
                <a:lnTo>
                  <a:pt x="160176" y="182227"/>
                </a:lnTo>
                <a:lnTo>
                  <a:pt x="129477" y="189873"/>
                </a:lnTo>
                <a:lnTo>
                  <a:pt x="121768" y="192130"/>
                </a:lnTo>
                <a:lnTo>
                  <a:pt x="113895" y="193695"/>
                </a:lnTo>
                <a:lnTo>
                  <a:pt x="105950" y="194595"/>
                </a:lnTo>
                <a:lnTo>
                  <a:pt x="98027" y="194860"/>
                </a:lnTo>
                <a:lnTo>
                  <a:pt x="84948" y="193972"/>
                </a:lnTo>
                <a:lnTo>
                  <a:pt x="38352" y="174483"/>
                </a:lnTo>
                <a:lnTo>
                  <a:pt x="7638" y="134151"/>
                </a:lnTo>
                <a:lnTo>
                  <a:pt x="436" y="97353"/>
                </a:lnTo>
                <a:lnTo>
                  <a:pt x="1077" y="84137"/>
                </a:lnTo>
                <a:lnTo>
                  <a:pt x="20686" y="37899"/>
                </a:lnTo>
                <a:lnTo>
                  <a:pt x="61030" y="7215"/>
                </a:lnTo>
                <a:lnTo>
                  <a:pt x="97806" y="0"/>
                </a:lnTo>
                <a:lnTo>
                  <a:pt x="110905" y="899"/>
                </a:lnTo>
                <a:lnTo>
                  <a:pt x="157602" y="20448"/>
                </a:lnTo>
                <a:lnTo>
                  <a:pt x="186345" y="56132"/>
                </a:lnTo>
                <a:lnTo>
                  <a:pt x="193853" y="78903"/>
                </a:lnTo>
                <a:lnTo>
                  <a:pt x="202630" y="109293"/>
                </a:lnTo>
                <a:lnTo>
                  <a:pt x="231732" y="155034"/>
                </a:lnTo>
                <a:lnTo>
                  <a:pt x="274471" y="179686"/>
                </a:lnTo>
                <a:lnTo>
                  <a:pt x="300294" y="183680"/>
                </a:lnTo>
                <a:lnTo>
                  <a:pt x="328704" y="181893"/>
                </a:lnTo>
                <a:lnTo>
                  <a:pt x="359425" y="174165"/>
                </a:lnTo>
                <a:lnTo>
                  <a:pt x="367225" y="171911"/>
                </a:lnTo>
                <a:lnTo>
                  <a:pt x="375061" y="170217"/>
                </a:lnTo>
                <a:lnTo>
                  <a:pt x="382918" y="169157"/>
                </a:lnTo>
                <a:lnTo>
                  <a:pt x="390776" y="168804"/>
                </a:lnTo>
                <a:lnTo>
                  <a:pt x="403814" y="169802"/>
                </a:lnTo>
                <a:lnTo>
                  <a:pt x="450453" y="189228"/>
                </a:lnTo>
                <a:lnTo>
                  <a:pt x="481139" y="229570"/>
                </a:lnTo>
                <a:lnTo>
                  <a:pt x="488230" y="266548"/>
                </a:lnTo>
                <a:lnTo>
                  <a:pt x="487342" y="279627"/>
                </a:lnTo>
                <a:lnTo>
                  <a:pt x="467843" y="326239"/>
                </a:lnTo>
                <a:lnTo>
                  <a:pt x="427521" y="356937"/>
                </a:lnTo>
                <a:lnTo>
                  <a:pt x="390723" y="364139"/>
                </a:lnTo>
                <a:lnTo>
                  <a:pt x="382700" y="363728"/>
                </a:lnTo>
                <a:lnTo>
                  <a:pt x="374753" y="362742"/>
                </a:lnTo>
                <a:lnTo>
                  <a:pt x="366967" y="361167"/>
                </a:lnTo>
                <a:lnTo>
                  <a:pt x="359430" y="358990"/>
                </a:lnTo>
                <a:lnTo>
                  <a:pt x="311392" y="349469"/>
                </a:lnTo>
                <a:lnTo>
                  <a:pt x="269644" y="354935"/>
                </a:lnTo>
                <a:lnTo>
                  <a:pt x="235320" y="374697"/>
                </a:lnTo>
                <a:lnTo>
                  <a:pt x="209552" y="408062"/>
                </a:lnTo>
                <a:lnTo>
                  <a:pt x="193474" y="454339"/>
                </a:lnTo>
                <a:lnTo>
                  <a:pt x="191612" y="462288"/>
                </a:lnTo>
                <a:lnTo>
                  <a:pt x="189094" y="469918"/>
                </a:lnTo>
                <a:lnTo>
                  <a:pt x="166493" y="504994"/>
                </a:lnTo>
                <a:lnTo>
                  <a:pt x="134584" y="525961"/>
                </a:lnTo>
                <a:lnTo>
                  <a:pt x="110079" y="532554"/>
                </a:lnTo>
                <a:lnTo>
                  <a:pt x="97651" y="533397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9388" y="4109100"/>
            <a:ext cx="1756172" cy="401681"/>
          </a:xfrm>
          <a:prstGeom prst="rect">
            <a:avLst/>
          </a:prstGeom>
          <a:ln w="9524">
            <a:solidFill>
              <a:srgbClr val="272627"/>
            </a:solidFill>
          </a:ln>
        </p:spPr>
        <p:txBody>
          <a:bodyPr vert="horz" wrap="square" lIns="0" tIns="35719" rIns="0" bIns="0" rtlCol="0">
            <a:spAutoFit/>
          </a:bodyPr>
          <a:lstStyle/>
          <a:p>
            <a:pPr marL="108744" marR="103981" indent="-397" algn="ctr" defTabSz="571500">
              <a:spcBef>
                <a:spcPts val="281"/>
              </a:spcBef>
            </a:pPr>
            <a:r>
              <a:rPr lang="en-US" sz="1188" dirty="0">
                <a:latin typeface="Courier New"/>
                <a:cs typeface="Courier New"/>
              </a:rPr>
              <a:t>Who</a:t>
            </a:r>
            <a:r>
              <a:rPr lang="en-US" sz="1188" spc="-9" dirty="0">
                <a:latin typeface="Courier New"/>
                <a:cs typeface="Courier New"/>
              </a:rPr>
              <a:t> </a:t>
            </a:r>
            <a:r>
              <a:rPr lang="en-US" sz="1188" dirty="0">
                <a:latin typeface="Courier New"/>
                <a:cs typeface="Courier New"/>
              </a:rPr>
              <a:t>is</a:t>
            </a:r>
            <a:r>
              <a:rPr lang="en-US" sz="1188" spc="-9" dirty="0">
                <a:latin typeface="Courier New"/>
                <a:cs typeface="Courier New"/>
              </a:rPr>
              <a:t> </a:t>
            </a:r>
            <a:r>
              <a:rPr lang="en-US" sz="1188" dirty="0">
                <a:latin typeface="Courier New"/>
                <a:cs typeface="Courier New"/>
              </a:rPr>
              <a:t>the</a:t>
            </a:r>
            <a:r>
              <a:rPr lang="en-US" sz="1188" spc="-6" dirty="0">
                <a:latin typeface="Courier New"/>
                <a:cs typeface="Courier New"/>
              </a:rPr>
              <a:t> </a:t>
            </a:r>
            <a:r>
              <a:rPr lang="en-US" sz="1188" spc="-13" dirty="0">
                <a:latin typeface="Courier New"/>
                <a:cs typeface="Courier New"/>
              </a:rPr>
              <a:t>AWS Manager of ABC ?</a:t>
            </a:r>
            <a:endParaRPr lang="en-US" sz="1188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04447" y="3463962"/>
            <a:ext cx="1506141" cy="548878"/>
          </a:xfrm>
          <a:custGeom>
            <a:avLst/>
            <a:gdLst/>
            <a:ahLst/>
            <a:cxnLst/>
            <a:rect l="l" t="t" r="r" b="b"/>
            <a:pathLst>
              <a:path w="2409825" h="878204">
                <a:moveTo>
                  <a:pt x="2263297" y="877799"/>
                </a:moveTo>
                <a:lnTo>
                  <a:pt x="146302" y="877799"/>
                </a:lnTo>
                <a:lnTo>
                  <a:pt x="100060" y="870341"/>
                </a:lnTo>
                <a:lnTo>
                  <a:pt x="59898" y="849572"/>
                </a:lnTo>
                <a:lnTo>
                  <a:pt x="28228" y="817901"/>
                </a:lnTo>
                <a:lnTo>
                  <a:pt x="7458" y="777740"/>
                </a:lnTo>
                <a:lnTo>
                  <a:pt x="0" y="731497"/>
                </a:lnTo>
                <a:lnTo>
                  <a:pt x="0" y="146303"/>
                </a:lnTo>
                <a:lnTo>
                  <a:pt x="7458" y="100060"/>
                </a:lnTo>
                <a:lnTo>
                  <a:pt x="28228" y="59898"/>
                </a:lnTo>
                <a:lnTo>
                  <a:pt x="59898" y="28228"/>
                </a:lnTo>
                <a:lnTo>
                  <a:pt x="100060" y="7458"/>
                </a:lnTo>
                <a:lnTo>
                  <a:pt x="146302" y="0"/>
                </a:lnTo>
                <a:lnTo>
                  <a:pt x="2263297" y="0"/>
                </a:lnTo>
                <a:lnTo>
                  <a:pt x="2319284" y="11136"/>
                </a:lnTo>
                <a:lnTo>
                  <a:pt x="2366748" y="42851"/>
                </a:lnTo>
                <a:lnTo>
                  <a:pt x="2398463" y="90315"/>
                </a:lnTo>
                <a:lnTo>
                  <a:pt x="2409599" y="146303"/>
                </a:lnTo>
                <a:lnTo>
                  <a:pt x="2409599" y="731497"/>
                </a:lnTo>
                <a:lnTo>
                  <a:pt x="2402141" y="777740"/>
                </a:lnTo>
                <a:lnTo>
                  <a:pt x="2381371" y="817901"/>
                </a:lnTo>
                <a:lnTo>
                  <a:pt x="2349701" y="849572"/>
                </a:lnTo>
                <a:lnTo>
                  <a:pt x="2309540" y="870341"/>
                </a:lnTo>
                <a:lnTo>
                  <a:pt x="2263297" y="877799"/>
                </a:lnTo>
                <a:close/>
              </a:path>
            </a:pathLst>
          </a:custGeom>
          <a:solidFill>
            <a:srgbClr val="0140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66787" y="3633817"/>
            <a:ext cx="781050" cy="19082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88" b="1" spc="34" dirty="0">
                <a:solidFill>
                  <a:srgbClr val="FFFFFF"/>
                </a:solidFill>
                <a:latin typeface="Trebuchet MS"/>
                <a:cs typeface="Trebuchet MS"/>
              </a:rPr>
              <a:t>GenAI</a:t>
            </a:r>
            <a:r>
              <a:rPr sz="1188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88" b="1" spc="2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188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93399" y="3463962"/>
            <a:ext cx="3839766" cy="548878"/>
            <a:chOff x="4149438" y="5542338"/>
            <a:chExt cx="6143625" cy="878205"/>
          </a:xfrm>
        </p:grpSpPr>
        <p:sp>
          <p:nvSpPr>
            <p:cNvPr id="10" name="object 10"/>
            <p:cNvSpPr/>
            <p:nvPr/>
          </p:nvSpPr>
          <p:spPr>
            <a:xfrm>
              <a:off x="4245414" y="5981297"/>
              <a:ext cx="3637915" cy="0"/>
            </a:xfrm>
            <a:custGeom>
              <a:avLst/>
              <a:gdLst/>
              <a:ahLst/>
              <a:cxnLst/>
              <a:rect l="l" t="t" r="r" b="b"/>
              <a:pathLst>
                <a:path w="3637915">
                  <a:moveTo>
                    <a:pt x="36377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38" y="5940306"/>
              <a:ext cx="105500" cy="8198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83213" y="5542338"/>
              <a:ext cx="2409825" cy="878205"/>
            </a:xfrm>
            <a:custGeom>
              <a:avLst/>
              <a:gdLst/>
              <a:ahLst/>
              <a:cxnLst/>
              <a:rect l="l" t="t" r="r" b="b"/>
              <a:pathLst>
                <a:path w="2409825" h="878204">
                  <a:moveTo>
                    <a:pt x="2263277" y="877920"/>
                  </a:moveTo>
                  <a:lnTo>
                    <a:pt x="146323" y="877920"/>
                  </a:lnTo>
                  <a:lnTo>
                    <a:pt x="100074" y="870460"/>
                  </a:lnTo>
                  <a:lnTo>
                    <a:pt x="59906" y="849688"/>
                  </a:lnTo>
                  <a:lnTo>
                    <a:pt x="28232" y="818013"/>
                  </a:lnTo>
                  <a:lnTo>
                    <a:pt x="7459" y="777846"/>
                  </a:lnTo>
                  <a:lnTo>
                    <a:pt x="0" y="731597"/>
                  </a:lnTo>
                  <a:lnTo>
                    <a:pt x="0" y="146322"/>
                  </a:lnTo>
                  <a:lnTo>
                    <a:pt x="7459" y="100073"/>
                  </a:lnTo>
                  <a:lnTo>
                    <a:pt x="28232" y="59906"/>
                  </a:lnTo>
                  <a:lnTo>
                    <a:pt x="59906" y="28231"/>
                  </a:lnTo>
                  <a:lnTo>
                    <a:pt x="100074" y="7459"/>
                  </a:lnTo>
                  <a:lnTo>
                    <a:pt x="146323" y="0"/>
                  </a:lnTo>
                  <a:lnTo>
                    <a:pt x="2263277" y="0"/>
                  </a:lnTo>
                  <a:lnTo>
                    <a:pt x="2319272" y="11138"/>
                  </a:lnTo>
                  <a:lnTo>
                    <a:pt x="2366742" y="42856"/>
                  </a:lnTo>
                  <a:lnTo>
                    <a:pt x="2398462" y="90327"/>
                  </a:lnTo>
                  <a:lnTo>
                    <a:pt x="2409599" y="146322"/>
                  </a:lnTo>
                  <a:lnTo>
                    <a:pt x="2409599" y="731597"/>
                  </a:lnTo>
                  <a:lnTo>
                    <a:pt x="2402140" y="777846"/>
                  </a:lnTo>
                  <a:lnTo>
                    <a:pt x="2381368" y="818013"/>
                  </a:lnTo>
                  <a:lnTo>
                    <a:pt x="2349693" y="849688"/>
                  </a:lnTo>
                  <a:lnTo>
                    <a:pt x="2309526" y="870460"/>
                  </a:lnTo>
                  <a:lnTo>
                    <a:pt x="2263277" y="877920"/>
                  </a:lnTo>
                  <a:close/>
                </a:path>
              </a:pathLst>
            </a:custGeom>
            <a:solidFill>
              <a:srgbClr val="0140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00800" y="3543367"/>
            <a:ext cx="824309" cy="37362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R="3175" algn="r">
              <a:spcBef>
                <a:spcPts val="63"/>
              </a:spcBef>
            </a:pPr>
            <a:r>
              <a:rPr sz="1188" b="1" spc="-6" dirty="0">
                <a:solidFill>
                  <a:srgbClr val="FFFFFF"/>
                </a:solidFill>
                <a:latin typeface="Trebuchet MS"/>
                <a:cs typeface="Trebuchet MS"/>
              </a:rPr>
              <a:t>Embedding</a:t>
            </a:r>
            <a:endParaRPr sz="1188">
              <a:latin typeface="Trebuchet MS"/>
              <a:cs typeface="Trebuchet MS"/>
            </a:endParaRPr>
          </a:p>
          <a:p>
            <a:pPr marR="3175" algn="r"/>
            <a:r>
              <a:rPr sz="1188" b="1" spc="38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188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27009" y="3463962"/>
            <a:ext cx="2383631" cy="548878"/>
            <a:chOff x="7883214" y="5542338"/>
            <a:chExt cx="3813810" cy="878205"/>
          </a:xfrm>
        </p:grpSpPr>
        <p:sp>
          <p:nvSpPr>
            <p:cNvPr id="15" name="object 15"/>
            <p:cNvSpPr/>
            <p:nvPr/>
          </p:nvSpPr>
          <p:spPr>
            <a:xfrm>
              <a:off x="10407014" y="5981239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59">
                  <a:moveTo>
                    <a:pt x="12800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1038" y="5940248"/>
              <a:ext cx="105500" cy="819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3214" y="5542338"/>
              <a:ext cx="877921" cy="87792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17935" y="3335443"/>
            <a:ext cx="701675" cy="354264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indent="171450">
              <a:spcBef>
                <a:spcPts val="63"/>
              </a:spcBef>
            </a:pPr>
            <a:r>
              <a:rPr sz="1125" spc="-13" dirty="0">
                <a:latin typeface="Courier New"/>
                <a:cs typeface="Courier New"/>
              </a:rPr>
              <a:t>User </a:t>
            </a:r>
            <a:r>
              <a:rPr sz="1125" spc="-6" dirty="0">
                <a:latin typeface="Courier New"/>
                <a:cs typeface="Courier New"/>
              </a:rPr>
              <a:t>Question</a:t>
            </a:r>
            <a:endParaRPr sz="1125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4929" y="1056561"/>
            <a:ext cx="3161713" cy="3267375"/>
            <a:chOff x="231886" y="1690497"/>
            <a:chExt cx="5058741" cy="5227801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886" y="1690497"/>
              <a:ext cx="4805139" cy="47297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7852" y="5044294"/>
              <a:ext cx="612675" cy="187400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677852" y="5027081"/>
              <a:ext cx="612775" cy="1873885"/>
            </a:xfrm>
            <a:custGeom>
              <a:avLst/>
              <a:gdLst/>
              <a:ahLst/>
              <a:cxnLst/>
              <a:rect l="l" t="t" r="r" b="b"/>
              <a:pathLst>
                <a:path w="612775" h="1873884">
                  <a:moveTo>
                    <a:pt x="0" y="0"/>
                  </a:moveTo>
                  <a:lnTo>
                    <a:pt x="612599" y="0"/>
                  </a:lnTo>
                  <a:lnTo>
                    <a:pt x="612599" y="1873799"/>
                  </a:lnTo>
                  <a:lnTo>
                    <a:pt x="0" y="187379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38933" y="3483239"/>
            <a:ext cx="1387475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dirty="0">
                <a:latin typeface="Courier New"/>
                <a:cs typeface="Courier New"/>
              </a:rPr>
              <a:t>Vector</a:t>
            </a:r>
            <a:r>
              <a:rPr sz="1125" spc="-19" dirty="0">
                <a:latin typeface="Courier New"/>
                <a:cs typeface="Courier New"/>
              </a:rPr>
              <a:t> </a:t>
            </a:r>
            <a:r>
              <a:rPr sz="1125" spc="-6" dirty="0">
                <a:latin typeface="Courier New"/>
                <a:cs typeface="Courier New"/>
              </a:rPr>
              <a:t>Embedding</a:t>
            </a:r>
            <a:endParaRPr sz="1125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1021" y="3045778"/>
            <a:ext cx="104676" cy="253002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>
              <a:spcBef>
                <a:spcPts val="22"/>
              </a:spcBef>
            </a:pPr>
            <a:r>
              <a:rPr b="1" spc="44" dirty="0">
                <a:solidFill>
                  <a:srgbClr val="FFFFFF"/>
                </a:solidFill>
              </a:rPr>
              <a:t>40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737" y="48363"/>
            <a:ext cx="5281524" cy="1050190"/>
          </a:xfrm>
          <a:prstGeom prst="rect">
            <a:avLst/>
          </a:prstGeom>
        </p:spPr>
        <p:txBody>
          <a:bodyPr vert="horz" wrap="square" lIns="0" tIns="182656" rIns="0" bIns="0" rtlCol="0">
            <a:spAutoFit/>
          </a:bodyPr>
          <a:lstStyle/>
          <a:p>
            <a:pPr marL="268287">
              <a:spcBef>
                <a:spcPts val="63"/>
              </a:spcBef>
            </a:pPr>
            <a:r>
              <a:rPr lang="en-IN" spc="-16" dirty="0"/>
              <a:t> </a:t>
            </a:r>
            <a:r>
              <a:rPr spc="-16" dirty="0"/>
              <a:t>Accurate,</a:t>
            </a:r>
            <a:r>
              <a:rPr spc="-147" dirty="0"/>
              <a:t> </a:t>
            </a:r>
            <a:r>
              <a:rPr dirty="0"/>
              <a:t>Contextual</a:t>
            </a:r>
            <a:r>
              <a:rPr spc="-127" dirty="0"/>
              <a:t> </a:t>
            </a:r>
            <a:r>
              <a:rPr spc="31" dirty="0"/>
              <a:t>and</a:t>
            </a:r>
            <a:r>
              <a:rPr spc="-131" dirty="0"/>
              <a:t> </a:t>
            </a:r>
            <a:r>
              <a:rPr spc="-6" dirty="0"/>
              <a:t>Explainable</a:t>
            </a:r>
          </a:p>
        </p:txBody>
      </p:sp>
      <p:sp>
        <p:nvSpPr>
          <p:cNvPr id="3" name="object 3"/>
          <p:cNvSpPr/>
          <p:nvPr/>
        </p:nvSpPr>
        <p:spPr>
          <a:xfrm>
            <a:off x="258863" y="355714"/>
            <a:ext cx="305197" cy="333375"/>
          </a:xfrm>
          <a:custGeom>
            <a:avLst/>
            <a:gdLst/>
            <a:ahLst/>
            <a:cxnLst/>
            <a:rect l="l" t="t" r="r" b="b"/>
            <a:pathLst>
              <a:path w="488315" h="533400">
                <a:moveTo>
                  <a:pt x="97651" y="533397"/>
                </a:moveTo>
                <a:lnTo>
                  <a:pt x="60032" y="525751"/>
                </a:lnTo>
                <a:lnTo>
                  <a:pt x="28302" y="504474"/>
                </a:lnTo>
                <a:lnTo>
                  <a:pt x="7294" y="472627"/>
                </a:lnTo>
                <a:lnTo>
                  <a:pt x="0" y="435538"/>
                </a:lnTo>
                <a:lnTo>
                  <a:pt x="988" y="422517"/>
                </a:lnTo>
                <a:lnTo>
                  <a:pt x="20415" y="375863"/>
                </a:lnTo>
                <a:lnTo>
                  <a:pt x="60745" y="345171"/>
                </a:lnTo>
                <a:lnTo>
                  <a:pt x="97704" y="338062"/>
                </a:lnTo>
                <a:lnTo>
                  <a:pt x="106057" y="338310"/>
                </a:lnTo>
                <a:lnTo>
                  <a:pt x="114239" y="339291"/>
                </a:lnTo>
                <a:lnTo>
                  <a:pt x="122180" y="340982"/>
                </a:lnTo>
                <a:lnTo>
                  <a:pt x="129806" y="343361"/>
                </a:lnTo>
                <a:lnTo>
                  <a:pt x="170463" y="352072"/>
                </a:lnTo>
                <a:lnTo>
                  <a:pt x="237926" y="338626"/>
                </a:lnTo>
                <a:lnTo>
                  <a:pt x="277549" y="293129"/>
                </a:lnTo>
                <a:lnTo>
                  <a:pt x="282218" y="266533"/>
                </a:lnTo>
                <a:lnTo>
                  <a:pt x="277425" y="239941"/>
                </a:lnTo>
                <a:lnTo>
                  <a:pt x="250859" y="203760"/>
                </a:lnTo>
                <a:lnTo>
                  <a:pt x="214171" y="184484"/>
                </a:lnTo>
                <a:lnTo>
                  <a:pt x="188488" y="180487"/>
                </a:lnTo>
                <a:lnTo>
                  <a:pt x="160176" y="182227"/>
                </a:lnTo>
                <a:lnTo>
                  <a:pt x="129477" y="189873"/>
                </a:lnTo>
                <a:lnTo>
                  <a:pt x="121768" y="192130"/>
                </a:lnTo>
                <a:lnTo>
                  <a:pt x="113895" y="193695"/>
                </a:lnTo>
                <a:lnTo>
                  <a:pt x="105950" y="194595"/>
                </a:lnTo>
                <a:lnTo>
                  <a:pt x="98027" y="194860"/>
                </a:lnTo>
                <a:lnTo>
                  <a:pt x="84948" y="193972"/>
                </a:lnTo>
                <a:lnTo>
                  <a:pt x="38352" y="174483"/>
                </a:lnTo>
                <a:lnTo>
                  <a:pt x="7638" y="134151"/>
                </a:lnTo>
                <a:lnTo>
                  <a:pt x="436" y="97353"/>
                </a:lnTo>
                <a:lnTo>
                  <a:pt x="1077" y="84137"/>
                </a:lnTo>
                <a:lnTo>
                  <a:pt x="20686" y="37899"/>
                </a:lnTo>
                <a:lnTo>
                  <a:pt x="61030" y="7215"/>
                </a:lnTo>
                <a:lnTo>
                  <a:pt x="97806" y="0"/>
                </a:lnTo>
                <a:lnTo>
                  <a:pt x="110905" y="899"/>
                </a:lnTo>
                <a:lnTo>
                  <a:pt x="157602" y="20448"/>
                </a:lnTo>
                <a:lnTo>
                  <a:pt x="186345" y="56132"/>
                </a:lnTo>
                <a:lnTo>
                  <a:pt x="193853" y="78903"/>
                </a:lnTo>
                <a:lnTo>
                  <a:pt x="202630" y="109293"/>
                </a:lnTo>
                <a:lnTo>
                  <a:pt x="231732" y="155034"/>
                </a:lnTo>
                <a:lnTo>
                  <a:pt x="274471" y="179686"/>
                </a:lnTo>
                <a:lnTo>
                  <a:pt x="300294" y="183680"/>
                </a:lnTo>
                <a:lnTo>
                  <a:pt x="328704" y="181893"/>
                </a:lnTo>
                <a:lnTo>
                  <a:pt x="359425" y="174165"/>
                </a:lnTo>
                <a:lnTo>
                  <a:pt x="367225" y="171911"/>
                </a:lnTo>
                <a:lnTo>
                  <a:pt x="375061" y="170217"/>
                </a:lnTo>
                <a:lnTo>
                  <a:pt x="382918" y="169157"/>
                </a:lnTo>
                <a:lnTo>
                  <a:pt x="390776" y="168804"/>
                </a:lnTo>
                <a:lnTo>
                  <a:pt x="403814" y="169802"/>
                </a:lnTo>
                <a:lnTo>
                  <a:pt x="450453" y="189228"/>
                </a:lnTo>
                <a:lnTo>
                  <a:pt x="481139" y="229570"/>
                </a:lnTo>
                <a:lnTo>
                  <a:pt x="488230" y="266548"/>
                </a:lnTo>
                <a:lnTo>
                  <a:pt x="487342" y="279627"/>
                </a:lnTo>
                <a:lnTo>
                  <a:pt x="467843" y="326239"/>
                </a:lnTo>
                <a:lnTo>
                  <a:pt x="427521" y="356937"/>
                </a:lnTo>
                <a:lnTo>
                  <a:pt x="390723" y="364139"/>
                </a:lnTo>
                <a:lnTo>
                  <a:pt x="382700" y="363728"/>
                </a:lnTo>
                <a:lnTo>
                  <a:pt x="374753" y="362742"/>
                </a:lnTo>
                <a:lnTo>
                  <a:pt x="366967" y="361167"/>
                </a:lnTo>
                <a:lnTo>
                  <a:pt x="359430" y="358990"/>
                </a:lnTo>
                <a:lnTo>
                  <a:pt x="311392" y="349469"/>
                </a:lnTo>
                <a:lnTo>
                  <a:pt x="269644" y="354935"/>
                </a:lnTo>
                <a:lnTo>
                  <a:pt x="235320" y="374697"/>
                </a:lnTo>
                <a:lnTo>
                  <a:pt x="209552" y="408062"/>
                </a:lnTo>
                <a:lnTo>
                  <a:pt x="193474" y="454339"/>
                </a:lnTo>
                <a:lnTo>
                  <a:pt x="191612" y="462288"/>
                </a:lnTo>
                <a:lnTo>
                  <a:pt x="189094" y="469918"/>
                </a:lnTo>
                <a:lnTo>
                  <a:pt x="166493" y="504994"/>
                </a:lnTo>
                <a:lnTo>
                  <a:pt x="134584" y="525961"/>
                </a:lnTo>
                <a:lnTo>
                  <a:pt x="110079" y="532554"/>
                </a:lnTo>
                <a:lnTo>
                  <a:pt x="97651" y="533397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9388" y="4109100"/>
            <a:ext cx="1756172" cy="401681"/>
          </a:xfrm>
          <a:prstGeom prst="rect">
            <a:avLst/>
          </a:prstGeom>
          <a:ln w="9524">
            <a:solidFill>
              <a:srgbClr val="272627"/>
            </a:solidFill>
          </a:ln>
        </p:spPr>
        <p:txBody>
          <a:bodyPr vert="horz" wrap="square" lIns="0" tIns="35719" rIns="0" bIns="0" rtlCol="0">
            <a:spAutoFit/>
          </a:bodyPr>
          <a:lstStyle/>
          <a:p>
            <a:pPr marL="108744" marR="103981" indent="-397" algn="ctr" defTabSz="571500">
              <a:spcBef>
                <a:spcPts val="281"/>
              </a:spcBef>
            </a:pPr>
            <a:r>
              <a:rPr lang="en-US" sz="1188" dirty="0">
                <a:latin typeface="Courier New"/>
                <a:cs typeface="Courier New"/>
              </a:rPr>
              <a:t>Who</a:t>
            </a:r>
            <a:r>
              <a:rPr lang="en-US" sz="1188" spc="-9" dirty="0">
                <a:latin typeface="Courier New"/>
                <a:cs typeface="Courier New"/>
              </a:rPr>
              <a:t> </a:t>
            </a:r>
            <a:r>
              <a:rPr lang="en-US" sz="1188" dirty="0">
                <a:latin typeface="Courier New"/>
                <a:cs typeface="Courier New"/>
              </a:rPr>
              <a:t>is</a:t>
            </a:r>
            <a:r>
              <a:rPr lang="en-US" sz="1188" spc="-9" dirty="0">
                <a:latin typeface="Courier New"/>
                <a:cs typeface="Courier New"/>
              </a:rPr>
              <a:t> </a:t>
            </a:r>
            <a:r>
              <a:rPr lang="en-US" sz="1188" dirty="0">
                <a:latin typeface="Courier New"/>
                <a:cs typeface="Courier New"/>
              </a:rPr>
              <a:t>the</a:t>
            </a:r>
            <a:r>
              <a:rPr lang="en-US" sz="1188" spc="-6" dirty="0">
                <a:latin typeface="Courier New"/>
                <a:cs typeface="Courier New"/>
              </a:rPr>
              <a:t> </a:t>
            </a:r>
            <a:r>
              <a:rPr lang="en-US" sz="1188" spc="-13" dirty="0">
                <a:latin typeface="Courier New"/>
                <a:cs typeface="Courier New"/>
              </a:rPr>
              <a:t>AWS Manager of ABC ?</a:t>
            </a:r>
            <a:endParaRPr lang="en-US" sz="1188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04447" y="3463962"/>
            <a:ext cx="1506141" cy="548878"/>
          </a:xfrm>
          <a:custGeom>
            <a:avLst/>
            <a:gdLst/>
            <a:ahLst/>
            <a:cxnLst/>
            <a:rect l="l" t="t" r="r" b="b"/>
            <a:pathLst>
              <a:path w="2409825" h="878204">
                <a:moveTo>
                  <a:pt x="2263297" y="877799"/>
                </a:moveTo>
                <a:lnTo>
                  <a:pt x="146302" y="877799"/>
                </a:lnTo>
                <a:lnTo>
                  <a:pt x="100060" y="870341"/>
                </a:lnTo>
                <a:lnTo>
                  <a:pt x="59898" y="849572"/>
                </a:lnTo>
                <a:lnTo>
                  <a:pt x="28228" y="817901"/>
                </a:lnTo>
                <a:lnTo>
                  <a:pt x="7458" y="777740"/>
                </a:lnTo>
                <a:lnTo>
                  <a:pt x="0" y="731497"/>
                </a:lnTo>
                <a:lnTo>
                  <a:pt x="0" y="146303"/>
                </a:lnTo>
                <a:lnTo>
                  <a:pt x="7458" y="100060"/>
                </a:lnTo>
                <a:lnTo>
                  <a:pt x="28228" y="59898"/>
                </a:lnTo>
                <a:lnTo>
                  <a:pt x="59898" y="28228"/>
                </a:lnTo>
                <a:lnTo>
                  <a:pt x="100060" y="7458"/>
                </a:lnTo>
                <a:lnTo>
                  <a:pt x="146302" y="0"/>
                </a:lnTo>
                <a:lnTo>
                  <a:pt x="2263297" y="0"/>
                </a:lnTo>
                <a:lnTo>
                  <a:pt x="2319284" y="11136"/>
                </a:lnTo>
                <a:lnTo>
                  <a:pt x="2366748" y="42851"/>
                </a:lnTo>
                <a:lnTo>
                  <a:pt x="2398463" y="90315"/>
                </a:lnTo>
                <a:lnTo>
                  <a:pt x="2409599" y="146303"/>
                </a:lnTo>
                <a:lnTo>
                  <a:pt x="2409599" y="731497"/>
                </a:lnTo>
                <a:lnTo>
                  <a:pt x="2402141" y="777740"/>
                </a:lnTo>
                <a:lnTo>
                  <a:pt x="2381371" y="817901"/>
                </a:lnTo>
                <a:lnTo>
                  <a:pt x="2349701" y="849572"/>
                </a:lnTo>
                <a:lnTo>
                  <a:pt x="2309540" y="870341"/>
                </a:lnTo>
                <a:lnTo>
                  <a:pt x="2263297" y="877799"/>
                </a:lnTo>
                <a:close/>
              </a:path>
            </a:pathLst>
          </a:custGeom>
          <a:solidFill>
            <a:srgbClr val="0140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66787" y="3633817"/>
            <a:ext cx="781050" cy="19082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88" b="1" spc="34" dirty="0">
                <a:solidFill>
                  <a:srgbClr val="FFFFFF"/>
                </a:solidFill>
                <a:latin typeface="Trebuchet MS"/>
                <a:cs typeface="Trebuchet MS"/>
              </a:rPr>
              <a:t>GenAI</a:t>
            </a:r>
            <a:r>
              <a:rPr sz="1188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88" b="1" spc="2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188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3399" y="3463962"/>
            <a:ext cx="3839766" cy="548878"/>
            <a:chOff x="4149438" y="5542338"/>
            <a:chExt cx="6143625" cy="878205"/>
          </a:xfrm>
        </p:grpSpPr>
        <p:sp>
          <p:nvSpPr>
            <p:cNvPr id="8" name="object 8"/>
            <p:cNvSpPr/>
            <p:nvPr/>
          </p:nvSpPr>
          <p:spPr>
            <a:xfrm>
              <a:off x="4245414" y="5981297"/>
              <a:ext cx="3637915" cy="0"/>
            </a:xfrm>
            <a:custGeom>
              <a:avLst/>
              <a:gdLst/>
              <a:ahLst/>
              <a:cxnLst/>
              <a:rect l="l" t="t" r="r" b="b"/>
              <a:pathLst>
                <a:path w="3637915">
                  <a:moveTo>
                    <a:pt x="36377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38" y="5940306"/>
              <a:ext cx="105500" cy="819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83213" y="5542338"/>
              <a:ext cx="2409825" cy="878205"/>
            </a:xfrm>
            <a:custGeom>
              <a:avLst/>
              <a:gdLst/>
              <a:ahLst/>
              <a:cxnLst/>
              <a:rect l="l" t="t" r="r" b="b"/>
              <a:pathLst>
                <a:path w="2409825" h="878204">
                  <a:moveTo>
                    <a:pt x="2263277" y="877920"/>
                  </a:moveTo>
                  <a:lnTo>
                    <a:pt x="146323" y="877920"/>
                  </a:lnTo>
                  <a:lnTo>
                    <a:pt x="100074" y="870460"/>
                  </a:lnTo>
                  <a:lnTo>
                    <a:pt x="59906" y="849688"/>
                  </a:lnTo>
                  <a:lnTo>
                    <a:pt x="28232" y="818013"/>
                  </a:lnTo>
                  <a:lnTo>
                    <a:pt x="7459" y="777846"/>
                  </a:lnTo>
                  <a:lnTo>
                    <a:pt x="0" y="731597"/>
                  </a:lnTo>
                  <a:lnTo>
                    <a:pt x="0" y="146322"/>
                  </a:lnTo>
                  <a:lnTo>
                    <a:pt x="7459" y="100073"/>
                  </a:lnTo>
                  <a:lnTo>
                    <a:pt x="28232" y="59906"/>
                  </a:lnTo>
                  <a:lnTo>
                    <a:pt x="59906" y="28231"/>
                  </a:lnTo>
                  <a:lnTo>
                    <a:pt x="100074" y="7459"/>
                  </a:lnTo>
                  <a:lnTo>
                    <a:pt x="146323" y="0"/>
                  </a:lnTo>
                  <a:lnTo>
                    <a:pt x="2263277" y="0"/>
                  </a:lnTo>
                  <a:lnTo>
                    <a:pt x="2319272" y="11138"/>
                  </a:lnTo>
                  <a:lnTo>
                    <a:pt x="2366742" y="42856"/>
                  </a:lnTo>
                  <a:lnTo>
                    <a:pt x="2398462" y="90327"/>
                  </a:lnTo>
                  <a:lnTo>
                    <a:pt x="2409599" y="146322"/>
                  </a:lnTo>
                  <a:lnTo>
                    <a:pt x="2409599" y="731597"/>
                  </a:lnTo>
                  <a:lnTo>
                    <a:pt x="2402140" y="777846"/>
                  </a:lnTo>
                  <a:lnTo>
                    <a:pt x="2381368" y="818013"/>
                  </a:lnTo>
                  <a:lnTo>
                    <a:pt x="2349693" y="849688"/>
                  </a:lnTo>
                  <a:lnTo>
                    <a:pt x="2309526" y="870460"/>
                  </a:lnTo>
                  <a:lnTo>
                    <a:pt x="2263277" y="877920"/>
                  </a:lnTo>
                  <a:close/>
                </a:path>
              </a:pathLst>
            </a:custGeom>
            <a:solidFill>
              <a:srgbClr val="0140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00800" y="3543367"/>
            <a:ext cx="824309" cy="37362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R="3175" algn="r">
              <a:spcBef>
                <a:spcPts val="63"/>
              </a:spcBef>
            </a:pPr>
            <a:r>
              <a:rPr sz="1188" b="1" spc="-6" dirty="0">
                <a:solidFill>
                  <a:srgbClr val="FFFFFF"/>
                </a:solidFill>
                <a:latin typeface="Trebuchet MS"/>
                <a:cs typeface="Trebuchet MS"/>
              </a:rPr>
              <a:t>Embedding</a:t>
            </a:r>
            <a:endParaRPr sz="1188">
              <a:latin typeface="Trebuchet MS"/>
              <a:cs typeface="Trebuchet MS"/>
            </a:endParaRPr>
          </a:p>
          <a:p>
            <a:pPr marR="3175" algn="r"/>
            <a:r>
              <a:rPr sz="1188" b="1" spc="38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18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27009" y="3463962"/>
            <a:ext cx="2383631" cy="548878"/>
            <a:chOff x="7883214" y="5542338"/>
            <a:chExt cx="3813810" cy="878205"/>
          </a:xfrm>
        </p:grpSpPr>
        <p:sp>
          <p:nvSpPr>
            <p:cNvPr id="13" name="object 13"/>
            <p:cNvSpPr/>
            <p:nvPr/>
          </p:nvSpPr>
          <p:spPr>
            <a:xfrm>
              <a:off x="10407014" y="5981239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59">
                  <a:moveTo>
                    <a:pt x="12800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1038" y="5940248"/>
              <a:ext cx="105500" cy="819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3214" y="5542338"/>
              <a:ext cx="877921" cy="87792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517935" y="3335443"/>
            <a:ext cx="701675" cy="354264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indent="171450">
              <a:spcBef>
                <a:spcPts val="63"/>
              </a:spcBef>
            </a:pPr>
            <a:r>
              <a:rPr sz="1125" spc="-13" dirty="0">
                <a:latin typeface="Courier New"/>
                <a:cs typeface="Courier New"/>
              </a:rPr>
              <a:t>User </a:t>
            </a:r>
            <a:r>
              <a:rPr sz="1125" spc="-6" dirty="0">
                <a:latin typeface="Courier New"/>
                <a:cs typeface="Courier New"/>
              </a:rPr>
              <a:t>Question</a:t>
            </a:r>
            <a:endParaRPr sz="1125">
              <a:latin typeface="Courier New"/>
              <a:cs typeface="Courier New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29" y="1056561"/>
            <a:ext cx="3003212" cy="295609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33657" y="3970035"/>
            <a:ext cx="2425700" cy="43120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algn="ctr">
              <a:spcBef>
                <a:spcPts val="63"/>
              </a:spcBef>
            </a:pPr>
            <a:r>
              <a:rPr sz="1375" dirty="0">
                <a:latin typeface="Courier New"/>
                <a:cs typeface="Courier New"/>
              </a:rPr>
              <a:t>Similarity</a:t>
            </a:r>
            <a:r>
              <a:rPr sz="1375" spc="-94" dirty="0">
                <a:latin typeface="Courier New"/>
                <a:cs typeface="Courier New"/>
              </a:rPr>
              <a:t> </a:t>
            </a:r>
            <a:r>
              <a:rPr sz="1375" dirty="0">
                <a:latin typeface="Courier New"/>
                <a:cs typeface="Courier New"/>
              </a:rPr>
              <a:t>Search</a:t>
            </a:r>
            <a:r>
              <a:rPr sz="1375" spc="-91" dirty="0">
                <a:latin typeface="Courier New"/>
                <a:cs typeface="Courier New"/>
              </a:rPr>
              <a:t> </a:t>
            </a:r>
            <a:r>
              <a:rPr sz="1375" spc="-6" dirty="0">
                <a:latin typeface="Courier New"/>
                <a:cs typeface="Courier New"/>
              </a:rPr>
              <a:t>using</a:t>
            </a:r>
            <a:endParaRPr sz="1375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1375" b="1" dirty="0">
                <a:solidFill>
                  <a:srgbClr val="F96747"/>
                </a:solidFill>
                <a:latin typeface="Courier New"/>
                <a:cs typeface="Courier New"/>
              </a:rPr>
              <a:t>Neo4j</a:t>
            </a:r>
            <a:r>
              <a:rPr sz="1375" b="1" spc="-66" dirty="0">
                <a:solidFill>
                  <a:srgbClr val="F96747"/>
                </a:solidFill>
                <a:latin typeface="Courier New"/>
                <a:cs typeface="Courier New"/>
              </a:rPr>
              <a:t> </a:t>
            </a:r>
            <a:r>
              <a:rPr sz="1375" b="1" dirty="0">
                <a:solidFill>
                  <a:srgbClr val="F96747"/>
                </a:solidFill>
                <a:latin typeface="Courier New"/>
                <a:cs typeface="Courier New"/>
              </a:rPr>
              <a:t>Vector</a:t>
            </a:r>
            <a:r>
              <a:rPr sz="1375" b="1" spc="-63" dirty="0">
                <a:solidFill>
                  <a:srgbClr val="F96747"/>
                </a:solidFill>
                <a:latin typeface="Courier New"/>
                <a:cs typeface="Courier New"/>
              </a:rPr>
              <a:t> </a:t>
            </a:r>
            <a:r>
              <a:rPr sz="1375" b="1" spc="-6" dirty="0">
                <a:solidFill>
                  <a:srgbClr val="F96747"/>
                </a:solidFill>
                <a:latin typeface="Courier New"/>
                <a:cs typeface="Courier New"/>
              </a:rPr>
              <a:t>Index</a:t>
            </a:r>
            <a:endParaRPr sz="1375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46630" y="2395806"/>
            <a:ext cx="1960166" cy="1928416"/>
            <a:chOff x="2154608" y="3833290"/>
            <a:chExt cx="3136265" cy="308546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7852" y="5044294"/>
              <a:ext cx="612675" cy="187400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67308" y="3845990"/>
              <a:ext cx="969010" cy="641350"/>
            </a:xfrm>
            <a:custGeom>
              <a:avLst/>
              <a:gdLst/>
              <a:ahLst/>
              <a:cxnLst/>
              <a:rect l="l" t="t" r="r" b="b"/>
              <a:pathLst>
                <a:path w="969010" h="641350">
                  <a:moveTo>
                    <a:pt x="0" y="320399"/>
                  </a:moveTo>
                  <a:lnTo>
                    <a:pt x="3258" y="283034"/>
                  </a:lnTo>
                  <a:lnTo>
                    <a:pt x="12792" y="246935"/>
                  </a:lnTo>
                  <a:lnTo>
                    <a:pt x="49229" y="179496"/>
                  </a:lnTo>
                  <a:lnTo>
                    <a:pt x="75407" y="148637"/>
                  </a:lnTo>
                  <a:lnTo>
                    <a:pt x="106406" y="120006"/>
                  </a:lnTo>
                  <a:lnTo>
                    <a:pt x="141862" y="93842"/>
                  </a:lnTo>
                  <a:lnTo>
                    <a:pt x="181413" y="70388"/>
                  </a:lnTo>
                  <a:lnTo>
                    <a:pt x="224695" y="49882"/>
                  </a:lnTo>
                  <a:lnTo>
                    <a:pt x="271345" y="32565"/>
                  </a:lnTo>
                  <a:lnTo>
                    <a:pt x="320998" y="18678"/>
                  </a:lnTo>
                  <a:lnTo>
                    <a:pt x="373293" y="8461"/>
                  </a:lnTo>
                  <a:lnTo>
                    <a:pt x="427864" y="2155"/>
                  </a:lnTo>
                  <a:lnTo>
                    <a:pt x="484349" y="0"/>
                  </a:lnTo>
                  <a:lnTo>
                    <a:pt x="540835" y="2155"/>
                  </a:lnTo>
                  <a:lnTo>
                    <a:pt x="595407" y="8461"/>
                  </a:lnTo>
                  <a:lnTo>
                    <a:pt x="647701" y="18678"/>
                  </a:lnTo>
                  <a:lnTo>
                    <a:pt x="697354" y="32565"/>
                  </a:lnTo>
                  <a:lnTo>
                    <a:pt x="744004" y="49882"/>
                  </a:lnTo>
                  <a:lnTo>
                    <a:pt x="787286" y="70388"/>
                  </a:lnTo>
                  <a:lnTo>
                    <a:pt x="826837" y="93842"/>
                  </a:lnTo>
                  <a:lnTo>
                    <a:pt x="862293" y="120006"/>
                  </a:lnTo>
                  <a:lnTo>
                    <a:pt x="893292" y="148637"/>
                  </a:lnTo>
                  <a:lnTo>
                    <a:pt x="919470" y="179496"/>
                  </a:lnTo>
                  <a:lnTo>
                    <a:pt x="940463" y="212342"/>
                  </a:lnTo>
                  <a:lnTo>
                    <a:pt x="965441" y="283034"/>
                  </a:lnTo>
                  <a:lnTo>
                    <a:pt x="968699" y="320399"/>
                  </a:lnTo>
                  <a:lnTo>
                    <a:pt x="955907" y="393864"/>
                  </a:lnTo>
                  <a:lnTo>
                    <a:pt x="919470" y="461303"/>
                  </a:lnTo>
                  <a:lnTo>
                    <a:pt x="893292" y="492162"/>
                  </a:lnTo>
                  <a:lnTo>
                    <a:pt x="862293" y="520793"/>
                  </a:lnTo>
                  <a:lnTo>
                    <a:pt x="826837" y="546957"/>
                  </a:lnTo>
                  <a:lnTo>
                    <a:pt x="787286" y="570411"/>
                  </a:lnTo>
                  <a:lnTo>
                    <a:pt x="744004" y="590917"/>
                  </a:lnTo>
                  <a:lnTo>
                    <a:pt x="697354" y="608234"/>
                  </a:lnTo>
                  <a:lnTo>
                    <a:pt x="647701" y="622121"/>
                  </a:lnTo>
                  <a:lnTo>
                    <a:pt x="595407" y="632338"/>
                  </a:lnTo>
                  <a:lnTo>
                    <a:pt x="540835" y="638644"/>
                  </a:lnTo>
                  <a:lnTo>
                    <a:pt x="484349" y="640799"/>
                  </a:lnTo>
                  <a:lnTo>
                    <a:pt x="427864" y="638644"/>
                  </a:lnTo>
                  <a:lnTo>
                    <a:pt x="373293" y="632338"/>
                  </a:lnTo>
                  <a:lnTo>
                    <a:pt x="320998" y="622121"/>
                  </a:lnTo>
                  <a:lnTo>
                    <a:pt x="271345" y="608234"/>
                  </a:lnTo>
                  <a:lnTo>
                    <a:pt x="224695" y="590917"/>
                  </a:lnTo>
                  <a:lnTo>
                    <a:pt x="181413" y="570411"/>
                  </a:lnTo>
                  <a:lnTo>
                    <a:pt x="141862" y="546957"/>
                  </a:lnTo>
                  <a:lnTo>
                    <a:pt x="106406" y="520793"/>
                  </a:lnTo>
                  <a:lnTo>
                    <a:pt x="75407" y="492162"/>
                  </a:lnTo>
                  <a:lnTo>
                    <a:pt x="49229" y="461303"/>
                  </a:lnTo>
                  <a:lnTo>
                    <a:pt x="28236" y="428457"/>
                  </a:lnTo>
                  <a:lnTo>
                    <a:pt x="3258" y="357765"/>
                  </a:lnTo>
                  <a:lnTo>
                    <a:pt x="0" y="320399"/>
                  </a:lnTo>
                  <a:close/>
                </a:path>
              </a:pathLst>
            </a:custGeom>
            <a:ln w="253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438933" y="3483239"/>
            <a:ext cx="1387475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dirty="0">
                <a:latin typeface="Courier New"/>
                <a:cs typeface="Courier New"/>
              </a:rPr>
              <a:t>Vector</a:t>
            </a:r>
            <a:r>
              <a:rPr sz="1125" spc="-19" dirty="0">
                <a:latin typeface="Courier New"/>
                <a:cs typeface="Courier New"/>
              </a:rPr>
              <a:t> </a:t>
            </a:r>
            <a:r>
              <a:rPr sz="1125" spc="-6" dirty="0">
                <a:latin typeface="Courier New"/>
                <a:cs typeface="Courier New"/>
              </a:rPr>
              <a:t>Embedding</a:t>
            </a:r>
            <a:endParaRPr sz="1125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81021" y="3045778"/>
            <a:ext cx="104676" cy="253002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>
              <a:spcBef>
                <a:spcPts val="22"/>
              </a:spcBef>
            </a:pPr>
            <a:r>
              <a:rPr b="1" spc="44" dirty="0">
                <a:solidFill>
                  <a:srgbClr val="FFFFFF"/>
                </a:solidFill>
              </a:rPr>
              <a:t>41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737" y="48363"/>
            <a:ext cx="5281524" cy="1050190"/>
          </a:xfrm>
          <a:prstGeom prst="rect">
            <a:avLst/>
          </a:prstGeom>
        </p:spPr>
        <p:txBody>
          <a:bodyPr vert="horz" wrap="square" lIns="0" tIns="182656" rIns="0" bIns="0" rtlCol="0">
            <a:spAutoFit/>
          </a:bodyPr>
          <a:lstStyle/>
          <a:p>
            <a:pPr marL="268287">
              <a:spcBef>
                <a:spcPts val="63"/>
              </a:spcBef>
            </a:pPr>
            <a:r>
              <a:rPr lang="en-IN" spc="-16" dirty="0"/>
              <a:t> </a:t>
            </a:r>
            <a:r>
              <a:rPr spc="-16" dirty="0"/>
              <a:t>Accurate,</a:t>
            </a:r>
            <a:r>
              <a:rPr spc="-147" dirty="0"/>
              <a:t> </a:t>
            </a:r>
            <a:r>
              <a:rPr dirty="0"/>
              <a:t>Contextual</a:t>
            </a:r>
            <a:r>
              <a:rPr spc="-127" dirty="0"/>
              <a:t> </a:t>
            </a:r>
            <a:r>
              <a:rPr spc="31" dirty="0"/>
              <a:t>and</a:t>
            </a:r>
            <a:r>
              <a:rPr spc="-131" dirty="0"/>
              <a:t> </a:t>
            </a:r>
            <a:r>
              <a:rPr spc="-6" dirty="0"/>
              <a:t>Explainable</a:t>
            </a:r>
          </a:p>
        </p:txBody>
      </p:sp>
      <p:sp>
        <p:nvSpPr>
          <p:cNvPr id="3" name="object 3"/>
          <p:cNvSpPr/>
          <p:nvPr/>
        </p:nvSpPr>
        <p:spPr>
          <a:xfrm>
            <a:off x="258863" y="355714"/>
            <a:ext cx="305197" cy="333375"/>
          </a:xfrm>
          <a:custGeom>
            <a:avLst/>
            <a:gdLst/>
            <a:ahLst/>
            <a:cxnLst/>
            <a:rect l="l" t="t" r="r" b="b"/>
            <a:pathLst>
              <a:path w="488315" h="533400">
                <a:moveTo>
                  <a:pt x="97651" y="533397"/>
                </a:moveTo>
                <a:lnTo>
                  <a:pt x="60032" y="525751"/>
                </a:lnTo>
                <a:lnTo>
                  <a:pt x="28302" y="504474"/>
                </a:lnTo>
                <a:lnTo>
                  <a:pt x="7294" y="472627"/>
                </a:lnTo>
                <a:lnTo>
                  <a:pt x="0" y="435538"/>
                </a:lnTo>
                <a:lnTo>
                  <a:pt x="988" y="422517"/>
                </a:lnTo>
                <a:lnTo>
                  <a:pt x="20415" y="375863"/>
                </a:lnTo>
                <a:lnTo>
                  <a:pt x="60745" y="345171"/>
                </a:lnTo>
                <a:lnTo>
                  <a:pt x="97704" y="338062"/>
                </a:lnTo>
                <a:lnTo>
                  <a:pt x="106057" y="338310"/>
                </a:lnTo>
                <a:lnTo>
                  <a:pt x="114239" y="339291"/>
                </a:lnTo>
                <a:lnTo>
                  <a:pt x="122180" y="340982"/>
                </a:lnTo>
                <a:lnTo>
                  <a:pt x="129806" y="343361"/>
                </a:lnTo>
                <a:lnTo>
                  <a:pt x="170463" y="352072"/>
                </a:lnTo>
                <a:lnTo>
                  <a:pt x="237926" y="338626"/>
                </a:lnTo>
                <a:lnTo>
                  <a:pt x="277549" y="293129"/>
                </a:lnTo>
                <a:lnTo>
                  <a:pt x="282218" y="266533"/>
                </a:lnTo>
                <a:lnTo>
                  <a:pt x="277425" y="239941"/>
                </a:lnTo>
                <a:lnTo>
                  <a:pt x="250859" y="203760"/>
                </a:lnTo>
                <a:lnTo>
                  <a:pt x="214171" y="184484"/>
                </a:lnTo>
                <a:lnTo>
                  <a:pt x="188488" y="180487"/>
                </a:lnTo>
                <a:lnTo>
                  <a:pt x="160176" y="182227"/>
                </a:lnTo>
                <a:lnTo>
                  <a:pt x="129477" y="189873"/>
                </a:lnTo>
                <a:lnTo>
                  <a:pt x="121768" y="192130"/>
                </a:lnTo>
                <a:lnTo>
                  <a:pt x="113895" y="193695"/>
                </a:lnTo>
                <a:lnTo>
                  <a:pt x="105950" y="194595"/>
                </a:lnTo>
                <a:lnTo>
                  <a:pt x="98027" y="194860"/>
                </a:lnTo>
                <a:lnTo>
                  <a:pt x="84948" y="193972"/>
                </a:lnTo>
                <a:lnTo>
                  <a:pt x="38352" y="174483"/>
                </a:lnTo>
                <a:lnTo>
                  <a:pt x="7638" y="134151"/>
                </a:lnTo>
                <a:lnTo>
                  <a:pt x="436" y="97353"/>
                </a:lnTo>
                <a:lnTo>
                  <a:pt x="1077" y="84137"/>
                </a:lnTo>
                <a:lnTo>
                  <a:pt x="20686" y="37899"/>
                </a:lnTo>
                <a:lnTo>
                  <a:pt x="61030" y="7215"/>
                </a:lnTo>
                <a:lnTo>
                  <a:pt x="97806" y="0"/>
                </a:lnTo>
                <a:lnTo>
                  <a:pt x="110905" y="899"/>
                </a:lnTo>
                <a:lnTo>
                  <a:pt x="157602" y="20448"/>
                </a:lnTo>
                <a:lnTo>
                  <a:pt x="186345" y="56132"/>
                </a:lnTo>
                <a:lnTo>
                  <a:pt x="193853" y="78903"/>
                </a:lnTo>
                <a:lnTo>
                  <a:pt x="202630" y="109293"/>
                </a:lnTo>
                <a:lnTo>
                  <a:pt x="231732" y="155034"/>
                </a:lnTo>
                <a:lnTo>
                  <a:pt x="274471" y="179686"/>
                </a:lnTo>
                <a:lnTo>
                  <a:pt x="300294" y="183680"/>
                </a:lnTo>
                <a:lnTo>
                  <a:pt x="328704" y="181893"/>
                </a:lnTo>
                <a:lnTo>
                  <a:pt x="359425" y="174165"/>
                </a:lnTo>
                <a:lnTo>
                  <a:pt x="367225" y="171911"/>
                </a:lnTo>
                <a:lnTo>
                  <a:pt x="375061" y="170217"/>
                </a:lnTo>
                <a:lnTo>
                  <a:pt x="382918" y="169157"/>
                </a:lnTo>
                <a:lnTo>
                  <a:pt x="390776" y="168804"/>
                </a:lnTo>
                <a:lnTo>
                  <a:pt x="403814" y="169802"/>
                </a:lnTo>
                <a:lnTo>
                  <a:pt x="450453" y="189228"/>
                </a:lnTo>
                <a:lnTo>
                  <a:pt x="481139" y="229570"/>
                </a:lnTo>
                <a:lnTo>
                  <a:pt x="488230" y="266548"/>
                </a:lnTo>
                <a:lnTo>
                  <a:pt x="487342" y="279627"/>
                </a:lnTo>
                <a:lnTo>
                  <a:pt x="467843" y="326239"/>
                </a:lnTo>
                <a:lnTo>
                  <a:pt x="427521" y="356937"/>
                </a:lnTo>
                <a:lnTo>
                  <a:pt x="390723" y="364139"/>
                </a:lnTo>
                <a:lnTo>
                  <a:pt x="382700" y="363728"/>
                </a:lnTo>
                <a:lnTo>
                  <a:pt x="374753" y="362742"/>
                </a:lnTo>
                <a:lnTo>
                  <a:pt x="366967" y="361167"/>
                </a:lnTo>
                <a:lnTo>
                  <a:pt x="359430" y="358990"/>
                </a:lnTo>
                <a:lnTo>
                  <a:pt x="311392" y="349469"/>
                </a:lnTo>
                <a:lnTo>
                  <a:pt x="269644" y="354935"/>
                </a:lnTo>
                <a:lnTo>
                  <a:pt x="235320" y="374697"/>
                </a:lnTo>
                <a:lnTo>
                  <a:pt x="209552" y="408062"/>
                </a:lnTo>
                <a:lnTo>
                  <a:pt x="193474" y="454339"/>
                </a:lnTo>
                <a:lnTo>
                  <a:pt x="191612" y="462288"/>
                </a:lnTo>
                <a:lnTo>
                  <a:pt x="189094" y="469918"/>
                </a:lnTo>
                <a:lnTo>
                  <a:pt x="166493" y="504994"/>
                </a:lnTo>
                <a:lnTo>
                  <a:pt x="134584" y="525961"/>
                </a:lnTo>
                <a:lnTo>
                  <a:pt x="110079" y="532554"/>
                </a:lnTo>
                <a:lnTo>
                  <a:pt x="97651" y="533397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0221" y="1045764"/>
            <a:ext cx="5941881" cy="34370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2218" y="2075279"/>
            <a:ext cx="2425700" cy="43120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algn="ctr">
              <a:spcBef>
                <a:spcPts val="63"/>
              </a:spcBef>
            </a:pPr>
            <a:r>
              <a:rPr sz="1375" dirty="0">
                <a:latin typeface="Courier New"/>
                <a:cs typeface="Courier New"/>
              </a:rPr>
              <a:t>Similarity</a:t>
            </a:r>
            <a:r>
              <a:rPr sz="1375" spc="-94" dirty="0">
                <a:latin typeface="Courier New"/>
                <a:cs typeface="Courier New"/>
              </a:rPr>
              <a:t> </a:t>
            </a:r>
            <a:r>
              <a:rPr sz="1375" dirty="0">
                <a:latin typeface="Courier New"/>
                <a:cs typeface="Courier New"/>
              </a:rPr>
              <a:t>Search</a:t>
            </a:r>
            <a:r>
              <a:rPr sz="1375" spc="-91" dirty="0">
                <a:latin typeface="Courier New"/>
                <a:cs typeface="Courier New"/>
              </a:rPr>
              <a:t> </a:t>
            </a:r>
            <a:r>
              <a:rPr sz="1375" spc="-6" dirty="0">
                <a:latin typeface="Courier New"/>
                <a:cs typeface="Courier New"/>
              </a:rPr>
              <a:t>using</a:t>
            </a:r>
            <a:endParaRPr sz="1375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1375" b="1" dirty="0">
                <a:solidFill>
                  <a:srgbClr val="F96747"/>
                </a:solidFill>
                <a:latin typeface="Courier New"/>
                <a:cs typeface="Courier New"/>
              </a:rPr>
              <a:t>Neo4j</a:t>
            </a:r>
            <a:r>
              <a:rPr sz="1375" b="1" spc="-66" dirty="0">
                <a:solidFill>
                  <a:srgbClr val="F96747"/>
                </a:solidFill>
                <a:latin typeface="Courier New"/>
                <a:cs typeface="Courier New"/>
              </a:rPr>
              <a:t> </a:t>
            </a:r>
            <a:r>
              <a:rPr sz="1375" b="1" dirty="0">
                <a:solidFill>
                  <a:srgbClr val="F96747"/>
                </a:solidFill>
                <a:latin typeface="Courier New"/>
                <a:cs typeface="Courier New"/>
              </a:rPr>
              <a:t>Vector</a:t>
            </a:r>
            <a:r>
              <a:rPr sz="1375" b="1" spc="-63" dirty="0">
                <a:solidFill>
                  <a:srgbClr val="F96747"/>
                </a:solidFill>
                <a:latin typeface="Courier New"/>
                <a:cs typeface="Courier New"/>
              </a:rPr>
              <a:t> </a:t>
            </a:r>
            <a:r>
              <a:rPr sz="1375" b="1" spc="-6" dirty="0">
                <a:solidFill>
                  <a:srgbClr val="F96747"/>
                </a:solidFill>
                <a:latin typeface="Courier New"/>
                <a:cs typeface="Courier New"/>
              </a:rPr>
              <a:t>Index</a:t>
            </a:r>
            <a:endParaRPr sz="1375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26120" y="2555301"/>
            <a:ext cx="1312069" cy="1125934"/>
            <a:chOff x="2761792" y="4088480"/>
            <a:chExt cx="2099310" cy="1801495"/>
          </a:xfrm>
        </p:grpSpPr>
        <p:sp>
          <p:nvSpPr>
            <p:cNvPr id="7" name="object 7"/>
            <p:cNvSpPr/>
            <p:nvPr/>
          </p:nvSpPr>
          <p:spPr>
            <a:xfrm>
              <a:off x="2776079" y="4102768"/>
              <a:ext cx="1016635" cy="1643380"/>
            </a:xfrm>
            <a:custGeom>
              <a:avLst/>
              <a:gdLst/>
              <a:ahLst/>
              <a:cxnLst/>
              <a:rect l="l" t="t" r="r" b="b"/>
              <a:pathLst>
                <a:path w="1016635" h="1643379">
                  <a:moveTo>
                    <a:pt x="0" y="0"/>
                  </a:moveTo>
                  <a:lnTo>
                    <a:pt x="0" y="907199"/>
                  </a:lnTo>
                  <a:lnTo>
                    <a:pt x="1016159" y="907199"/>
                  </a:lnTo>
                  <a:lnTo>
                    <a:pt x="1016159" y="1642949"/>
                  </a:lnTo>
                </a:path>
              </a:pathLst>
            </a:custGeom>
            <a:ln w="28574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0753" y="5731430"/>
              <a:ext cx="122971" cy="1582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35358" y="4935512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5358" y="4935512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28444" y="3108984"/>
            <a:ext cx="434975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algn="just">
              <a:spcBef>
                <a:spcPts val="63"/>
              </a:spcBef>
            </a:pP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Response </a:t>
            </a: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from</a:t>
            </a:r>
            <a:r>
              <a:rPr sz="688" b="1" spc="-31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ABC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Company</a:t>
            </a:r>
            <a:endParaRPr sz="688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66334" y="3084694"/>
            <a:ext cx="572691" cy="390525"/>
          </a:xfrm>
          <a:custGeom>
            <a:avLst/>
            <a:gdLst/>
            <a:ahLst/>
            <a:cxnLst/>
            <a:rect l="l" t="t" r="r" b="b"/>
            <a:pathLst>
              <a:path w="916304" h="624839">
                <a:moveTo>
                  <a:pt x="0" y="0"/>
                </a:moveTo>
                <a:lnTo>
                  <a:pt x="915899" y="0"/>
                </a:lnTo>
                <a:lnTo>
                  <a:pt x="915899" y="624299"/>
                </a:lnTo>
                <a:lnTo>
                  <a:pt x="0" y="62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A7B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66334" y="3084694"/>
            <a:ext cx="572691" cy="35004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2147" rIns="0" bIns="0" rtlCol="0">
            <a:spAutoFit/>
          </a:bodyPr>
          <a:lstStyle/>
          <a:p>
            <a:pPr marL="50403" marR="45244" algn="ctr">
              <a:spcBef>
                <a:spcPts val="253"/>
              </a:spcBef>
            </a:pP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Signed</a:t>
            </a:r>
            <a:r>
              <a:rPr sz="688" b="1" spc="-44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by </a:t>
            </a:r>
            <a:r>
              <a:rPr sz="688" b="1" spc="-13" dirty="0">
                <a:solidFill>
                  <a:srgbClr val="181414"/>
                </a:solidFill>
                <a:latin typeface="Courier New"/>
                <a:cs typeface="Courier New"/>
              </a:rPr>
              <a:t>John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Smith</a:t>
            </a:r>
            <a:endParaRPr sz="688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73069" y="3084694"/>
            <a:ext cx="572691" cy="390525"/>
          </a:xfrm>
          <a:custGeom>
            <a:avLst/>
            <a:gdLst/>
            <a:ahLst/>
            <a:cxnLst/>
            <a:rect l="l" t="t" r="r" b="b"/>
            <a:pathLst>
              <a:path w="916304" h="624839">
                <a:moveTo>
                  <a:pt x="0" y="0"/>
                </a:moveTo>
                <a:lnTo>
                  <a:pt x="915899" y="0"/>
                </a:lnTo>
                <a:lnTo>
                  <a:pt x="915899" y="624299"/>
                </a:lnTo>
                <a:lnTo>
                  <a:pt x="0" y="62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A7B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73069" y="3084694"/>
            <a:ext cx="572691" cy="35004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2147" rIns="0" bIns="0" rtlCol="0">
            <a:spAutoFit/>
          </a:bodyPr>
          <a:lstStyle/>
          <a:p>
            <a:pPr marL="102791" marR="71438" indent="-26194">
              <a:spcBef>
                <a:spcPts val="253"/>
              </a:spcBef>
            </a:pP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He’s</a:t>
            </a:r>
            <a:r>
              <a:rPr sz="688" b="1" spc="-31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the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General Manager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47600" y="2871599"/>
            <a:ext cx="205184" cy="834231"/>
            <a:chOff x="4236159" y="4594558"/>
            <a:chExt cx="328295" cy="1334770"/>
          </a:xfrm>
        </p:grpSpPr>
        <p:sp>
          <p:nvSpPr>
            <p:cNvPr id="17" name="object 17"/>
            <p:cNvSpPr/>
            <p:nvPr/>
          </p:nvSpPr>
          <p:spPr>
            <a:xfrm>
              <a:off x="4400121" y="4978461"/>
              <a:ext cx="0" cy="951230"/>
            </a:xfrm>
            <a:custGeom>
              <a:avLst/>
              <a:gdLst/>
              <a:ahLst/>
              <a:cxnLst/>
              <a:rect l="l" t="t" r="r" b="b"/>
              <a:pathLst>
                <a:path h="951229">
                  <a:moveTo>
                    <a:pt x="0" y="950699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4259" y="4632658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3"/>
                  </a:moveTo>
                  <a:lnTo>
                    <a:pt x="0" y="345803"/>
                  </a:lnTo>
                  <a:lnTo>
                    <a:pt x="125861" y="0"/>
                  </a:lnTo>
                  <a:lnTo>
                    <a:pt x="251723" y="345803"/>
                  </a:lnTo>
                  <a:close/>
                </a:path>
              </a:pathLst>
            </a:custGeom>
            <a:solidFill>
              <a:srgbClr val="F96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74259" y="4632658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3"/>
                  </a:moveTo>
                  <a:lnTo>
                    <a:pt x="125861" y="0"/>
                  </a:lnTo>
                  <a:lnTo>
                    <a:pt x="0" y="345803"/>
                  </a:lnTo>
                  <a:lnTo>
                    <a:pt x="251723" y="345803"/>
                  </a:lnTo>
                  <a:close/>
                </a:path>
              </a:pathLst>
            </a:custGeom>
            <a:ln w="761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81021" y="3045778"/>
            <a:ext cx="104676" cy="253002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>
              <a:spcBef>
                <a:spcPts val="22"/>
              </a:spcBef>
            </a:pPr>
            <a:r>
              <a:rPr b="1" spc="44" dirty="0">
                <a:solidFill>
                  <a:srgbClr val="FFFFFF"/>
                </a:solidFill>
              </a:rPr>
              <a:t>42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737" y="48363"/>
            <a:ext cx="5281524" cy="1050190"/>
          </a:xfrm>
          <a:prstGeom prst="rect">
            <a:avLst/>
          </a:prstGeom>
        </p:spPr>
        <p:txBody>
          <a:bodyPr vert="horz" wrap="square" lIns="0" tIns="182656" rIns="0" bIns="0" rtlCol="0">
            <a:spAutoFit/>
          </a:bodyPr>
          <a:lstStyle/>
          <a:p>
            <a:pPr marL="268287">
              <a:spcBef>
                <a:spcPts val="63"/>
              </a:spcBef>
            </a:pPr>
            <a:r>
              <a:rPr spc="-16" dirty="0"/>
              <a:t>Accurate,</a:t>
            </a:r>
            <a:r>
              <a:rPr spc="-147" dirty="0"/>
              <a:t> </a:t>
            </a:r>
            <a:r>
              <a:rPr dirty="0"/>
              <a:t>Contextual</a:t>
            </a:r>
            <a:r>
              <a:rPr spc="-127" dirty="0"/>
              <a:t> </a:t>
            </a:r>
            <a:r>
              <a:rPr spc="31" dirty="0"/>
              <a:t>and</a:t>
            </a:r>
            <a:r>
              <a:rPr spc="-131" dirty="0"/>
              <a:t> </a:t>
            </a:r>
            <a:r>
              <a:rPr spc="-6" dirty="0"/>
              <a:t>Explainable</a:t>
            </a:r>
          </a:p>
        </p:txBody>
      </p:sp>
      <p:sp>
        <p:nvSpPr>
          <p:cNvPr id="3" name="object 3"/>
          <p:cNvSpPr/>
          <p:nvPr/>
        </p:nvSpPr>
        <p:spPr>
          <a:xfrm>
            <a:off x="258863" y="355714"/>
            <a:ext cx="305197" cy="333375"/>
          </a:xfrm>
          <a:custGeom>
            <a:avLst/>
            <a:gdLst/>
            <a:ahLst/>
            <a:cxnLst/>
            <a:rect l="l" t="t" r="r" b="b"/>
            <a:pathLst>
              <a:path w="488315" h="533400">
                <a:moveTo>
                  <a:pt x="97651" y="533397"/>
                </a:moveTo>
                <a:lnTo>
                  <a:pt x="60032" y="525751"/>
                </a:lnTo>
                <a:lnTo>
                  <a:pt x="28302" y="504474"/>
                </a:lnTo>
                <a:lnTo>
                  <a:pt x="7294" y="472627"/>
                </a:lnTo>
                <a:lnTo>
                  <a:pt x="0" y="435538"/>
                </a:lnTo>
                <a:lnTo>
                  <a:pt x="988" y="422517"/>
                </a:lnTo>
                <a:lnTo>
                  <a:pt x="20415" y="375863"/>
                </a:lnTo>
                <a:lnTo>
                  <a:pt x="60745" y="345171"/>
                </a:lnTo>
                <a:lnTo>
                  <a:pt x="97704" y="338062"/>
                </a:lnTo>
                <a:lnTo>
                  <a:pt x="106057" y="338310"/>
                </a:lnTo>
                <a:lnTo>
                  <a:pt x="114239" y="339291"/>
                </a:lnTo>
                <a:lnTo>
                  <a:pt x="122180" y="340982"/>
                </a:lnTo>
                <a:lnTo>
                  <a:pt x="129806" y="343361"/>
                </a:lnTo>
                <a:lnTo>
                  <a:pt x="170463" y="352072"/>
                </a:lnTo>
                <a:lnTo>
                  <a:pt x="237926" y="338626"/>
                </a:lnTo>
                <a:lnTo>
                  <a:pt x="277549" y="293129"/>
                </a:lnTo>
                <a:lnTo>
                  <a:pt x="282218" y="266533"/>
                </a:lnTo>
                <a:lnTo>
                  <a:pt x="277425" y="239941"/>
                </a:lnTo>
                <a:lnTo>
                  <a:pt x="250859" y="203760"/>
                </a:lnTo>
                <a:lnTo>
                  <a:pt x="214171" y="184484"/>
                </a:lnTo>
                <a:lnTo>
                  <a:pt x="188488" y="180487"/>
                </a:lnTo>
                <a:lnTo>
                  <a:pt x="160176" y="182227"/>
                </a:lnTo>
                <a:lnTo>
                  <a:pt x="129477" y="189873"/>
                </a:lnTo>
                <a:lnTo>
                  <a:pt x="121768" y="192130"/>
                </a:lnTo>
                <a:lnTo>
                  <a:pt x="113895" y="193695"/>
                </a:lnTo>
                <a:lnTo>
                  <a:pt x="105950" y="194595"/>
                </a:lnTo>
                <a:lnTo>
                  <a:pt x="98027" y="194860"/>
                </a:lnTo>
                <a:lnTo>
                  <a:pt x="84948" y="193972"/>
                </a:lnTo>
                <a:lnTo>
                  <a:pt x="38352" y="174483"/>
                </a:lnTo>
                <a:lnTo>
                  <a:pt x="7638" y="134151"/>
                </a:lnTo>
                <a:lnTo>
                  <a:pt x="436" y="97353"/>
                </a:lnTo>
                <a:lnTo>
                  <a:pt x="1077" y="84137"/>
                </a:lnTo>
                <a:lnTo>
                  <a:pt x="20686" y="37899"/>
                </a:lnTo>
                <a:lnTo>
                  <a:pt x="61030" y="7215"/>
                </a:lnTo>
                <a:lnTo>
                  <a:pt x="97806" y="0"/>
                </a:lnTo>
                <a:lnTo>
                  <a:pt x="110905" y="899"/>
                </a:lnTo>
                <a:lnTo>
                  <a:pt x="157602" y="20448"/>
                </a:lnTo>
                <a:lnTo>
                  <a:pt x="186345" y="56132"/>
                </a:lnTo>
                <a:lnTo>
                  <a:pt x="193853" y="78903"/>
                </a:lnTo>
                <a:lnTo>
                  <a:pt x="202630" y="109293"/>
                </a:lnTo>
                <a:lnTo>
                  <a:pt x="231732" y="155034"/>
                </a:lnTo>
                <a:lnTo>
                  <a:pt x="274471" y="179686"/>
                </a:lnTo>
                <a:lnTo>
                  <a:pt x="300294" y="183680"/>
                </a:lnTo>
                <a:lnTo>
                  <a:pt x="328704" y="181893"/>
                </a:lnTo>
                <a:lnTo>
                  <a:pt x="359425" y="174165"/>
                </a:lnTo>
                <a:lnTo>
                  <a:pt x="367225" y="171911"/>
                </a:lnTo>
                <a:lnTo>
                  <a:pt x="375061" y="170217"/>
                </a:lnTo>
                <a:lnTo>
                  <a:pt x="382918" y="169157"/>
                </a:lnTo>
                <a:lnTo>
                  <a:pt x="390776" y="168804"/>
                </a:lnTo>
                <a:lnTo>
                  <a:pt x="403814" y="169802"/>
                </a:lnTo>
                <a:lnTo>
                  <a:pt x="450453" y="189228"/>
                </a:lnTo>
                <a:lnTo>
                  <a:pt x="481139" y="229570"/>
                </a:lnTo>
                <a:lnTo>
                  <a:pt x="488230" y="266548"/>
                </a:lnTo>
                <a:lnTo>
                  <a:pt x="487342" y="279627"/>
                </a:lnTo>
                <a:lnTo>
                  <a:pt x="467843" y="326239"/>
                </a:lnTo>
                <a:lnTo>
                  <a:pt x="427521" y="356937"/>
                </a:lnTo>
                <a:lnTo>
                  <a:pt x="390723" y="364139"/>
                </a:lnTo>
                <a:lnTo>
                  <a:pt x="382700" y="363728"/>
                </a:lnTo>
                <a:lnTo>
                  <a:pt x="374753" y="362742"/>
                </a:lnTo>
                <a:lnTo>
                  <a:pt x="366967" y="361167"/>
                </a:lnTo>
                <a:lnTo>
                  <a:pt x="359430" y="358990"/>
                </a:lnTo>
                <a:lnTo>
                  <a:pt x="311392" y="349469"/>
                </a:lnTo>
                <a:lnTo>
                  <a:pt x="269644" y="354935"/>
                </a:lnTo>
                <a:lnTo>
                  <a:pt x="235320" y="374697"/>
                </a:lnTo>
                <a:lnTo>
                  <a:pt x="209552" y="408062"/>
                </a:lnTo>
                <a:lnTo>
                  <a:pt x="193474" y="454339"/>
                </a:lnTo>
                <a:lnTo>
                  <a:pt x="191612" y="462288"/>
                </a:lnTo>
                <a:lnTo>
                  <a:pt x="189094" y="469918"/>
                </a:lnTo>
                <a:lnTo>
                  <a:pt x="166493" y="504994"/>
                </a:lnTo>
                <a:lnTo>
                  <a:pt x="134584" y="525961"/>
                </a:lnTo>
                <a:lnTo>
                  <a:pt x="110079" y="532554"/>
                </a:lnTo>
                <a:lnTo>
                  <a:pt x="97651" y="533397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70220" y="1045764"/>
            <a:ext cx="5942013" cy="3437334"/>
            <a:chOff x="3792353" y="1673222"/>
            <a:chExt cx="9507220" cy="5499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2353" y="1673222"/>
              <a:ext cx="9507010" cy="54992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00121" y="3903866"/>
              <a:ext cx="1048385" cy="556260"/>
            </a:xfrm>
            <a:custGeom>
              <a:avLst/>
              <a:gdLst/>
              <a:ahLst/>
              <a:cxnLst/>
              <a:rect l="l" t="t" r="r" b="b"/>
              <a:pathLst>
                <a:path w="1048385" h="556260">
                  <a:moveTo>
                    <a:pt x="0" y="555643"/>
                  </a:moveTo>
                  <a:lnTo>
                    <a:pt x="1048058" y="0"/>
                  </a:lnTo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89225" y="3741890"/>
              <a:ext cx="364490" cy="273685"/>
            </a:xfrm>
            <a:custGeom>
              <a:avLst/>
              <a:gdLst/>
              <a:ahLst/>
              <a:cxnLst/>
              <a:rect l="l" t="t" r="r" b="b"/>
              <a:pathLst>
                <a:path w="364489" h="273685">
                  <a:moveTo>
                    <a:pt x="117909" y="273177"/>
                  </a:moveTo>
                  <a:lnTo>
                    <a:pt x="0" y="50775"/>
                  </a:lnTo>
                  <a:lnTo>
                    <a:pt x="364475" y="0"/>
                  </a:lnTo>
                  <a:lnTo>
                    <a:pt x="117909" y="273177"/>
                  </a:lnTo>
                  <a:close/>
                </a:path>
              </a:pathLst>
            </a:custGeom>
            <a:solidFill>
              <a:srgbClr val="6FA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9225" y="3741890"/>
              <a:ext cx="364490" cy="273685"/>
            </a:xfrm>
            <a:custGeom>
              <a:avLst/>
              <a:gdLst/>
              <a:ahLst/>
              <a:cxnLst/>
              <a:rect l="l" t="t" r="r" b="b"/>
              <a:pathLst>
                <a:path w="364489" h="273685">
                  <a:moveTo>
                    <a:pt x="117909" y="273177"/>
                  </a:moveTo>
                  <a:lnTo>
                    <a:pt x="364475" y="0"/>
                  </a:lnTo>
                  <a:lnTo>
                    <a:pt x="0" y="50775"/>
                  </a:lnTo>
                  <a:lnTo>
                    <a:pt x="117909" y="273177"/>
                  </a:lnTo>
                  <a:close/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5358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5358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9819" y="2075279"/>
            <a:ext cx="2111375" cy="64280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algn="ctr">
              <a:spcBef>
                <a:spcPts val="63"/>
              </a:spcBef>
            </a:pPr>
            <a:r>
              <a:rPr sz="1375" b="1" dirty="0">
                <a:solidFill>
                  <a:srgbClr val="6FA646"/>
                </a:solidFill>
                <a:latin typeface="Courier New"/>
                <a:cs typeface="Courier New"/>
              </a:rPr>
              <a:t>Contextual</a:t>
            </a:r>
            <a:r>
              <a:rPr sz="1375" b="1" spc="-116" dirty="0">
                <a:solidFill>
                  <a:srgbClr val="6FA646"/>
                </a:solidFill>
                <a:latin typeface="Courier New"/>
                <a:cs typeface="Courier New"/>
              </a:rPr>
              <a:t> </a:t>
            </a:r>
            <a:r>
              <a:rPr sz="1375" b="1" spc="-6" dirty="0">
                <a:solidFill>
                  <a:srgbClr val="6FA646"/>
                </a:solidFill>
                <a:latin typeface="Courier New"/>
                <a:cs typeface="Courier New"/>
              </a:rPr>
              <a:t>Knowledge </a:t>
            </a:r>
            <a:r>
              <a:rPr sz="1375" b="1" dirty="0">
                <a:solidFill>
                  <a:srgbClr val="6FA646"/>
                </a:solidFill>
                <a:latin typeface="Courier New"/>
                <a:cs typeface="Courier New"/>
              </a:rPr>
              <a:t>Retrieval</a:t>
            </a:r>
            <a:r>
              <a:rPr sz="1375" b="1" spc="-103" dirty="0">
                <a:solidFill>
                  <a:srgbClr val="6FA646"/>
                </a:solidFill>
                <a:latin typeface="Courier New"/>
                <a:cs typeface="Courier New"/>
              </a:rPr>
              <a:t> </a:t>
            </a:r>
            <a:r>
              <a:rPr sz="1375" spc="-6" dirty="0">
                <a:latin typeface="Courier New"/>
                <a:cs typeface="Courier New"/>
              </a:rPr>
              <a:t>within </a:t>
            </a:r>
            <a:r>
              <a:rPr sz="1375" dirty="0">
                <a:latin typeface="Courier New"/>
                <a:cs typeface="Courier New"/>
              </a:rPr>
              <a:t>Neo4j</a:t>
            </a:r>
            <a:r>
              <a:rPr sz="1375" spc="-59" dirty="0">
                <a:latin typeface="Courier New"/>
                <a:cs typeface="Courier New"/>
              </a:rPr>
              <a:t> </a:t>
            </a:r>
            <a:r>
              <a:rPr sz="1375" spc="-16" dirty="0">
                <a:latin typeface="Courier New"/>
                <a:cs typeface="Courier New"/>
              </a:rPr>
              <a:t>KG</a:t>
            </a:r>
            <a:endParaRPr sz="1375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28444" y="3108984"/>
            <a:ext cx="434975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algn="just">
              <a:spcBef>
                <a:spcPts val="63"/>
              </a:spcBef>
            </a:pP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Response </a:t>
            </a: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from</a:t>
            </a:r>
            <a:r>
              <a:rPr sz="688" b="1" spc="-31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ABC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Company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60381" y="3078741"/>
            <a:ext cx="584597" cy="402431"/>
            <a:chOff x="4896609" y="4925986"/>
            <a:chExt cx="935355" cy="643890"/>
          </a:xfrm>
        </p:grpSpPr>
        <p:sp>
          <p:nvSpPr>
            <p:cNvPr id="14" name="object 14"/>
            <p:cNvSpPr/>
            <p:nvPr/>
          </p:nvSpPr>
          <p:spPr>
            <a:xfrm>
              <a:off x="4906134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6134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55138" y="3108984"/>
            <a:ext cx="594916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1516" marR="56753" algn="ctr">
              <a:spcBef>
                <a:spcPts val="63"/>
              </a:spcBef>
            </a:pP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Signed</a:t>
            </a:r>
            <a:r>
              <a:rPr sz="688" b="1" spc="-44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by </a:t>
            </a:r>
            <a:r>
              <a:rPr sz="688" b="1" spc="-13" dirty="0">
                <a:solidFill>
                  <a:srgbClr val="181414"/>
                </a:solidFill>
                <a:latin typeface="Courier New"/>
                <a:cs typeface="Courier New"/>
              </a:rPr>
              <a:t>John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Smith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67116" y="3078741"/>
            <a:ext cx="584597" cy="402431"/>
            <a:chOff x="5867385" y="4925985"/>
            <a:chExt cx="935355" cy="643890"/>
          </a:xfrm>
        </p:grpSpPr>
        <p:sp>
          <p:nvSpPr>
            <p:cNvPr id="18" name="object 18"/>
            <p:cNvSpPr/>
            <p:nvPr/>
          </p:nvSpPr>
          <p:spPr>
            <a:xfrm>
              <a:off x="5876910" y="4935510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76910" y="4935510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61873" y="3108983"/>
            <a:ext cx="577850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113903" marR="65484" indent="-26194">
              <a:spcBef>
                <a:spcPts val="63"/>
              </a:spcBef>
            </a:pP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He’s</a:t>
            </a:r>
            <a:r>
              <a:rPr sz="688" b="1" spc="-31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the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General Manager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47599" y="2522750"/>
            <a:ext cx="1323975" cy="1183084"/>
            <a:chOff x="4236159" y="4036399"/>
            <a:chExt cx="2118360" cy="1892935"/>
          </a:xfrm>
        </p:grpSpPr>
        <p:sp>
          <p:nvSpPr>
            <p:cNvPr id="22" name="object 22"/>
            <p:cNvSpPr/>
            <p:nvPr/>
          </p:nvSpPr>
          <p:spPr>
            <a:xfrm>
              <a:off x="4400121" y="4978461"/>
              <a:ext cx="0" cy="951230"/>
            </a:xfrm>
            <a:custGeom>
              <a:avLst/>
              <a:gdLst/>
              <a:ahLst/>
              <a:cxnLst/>
              <a:rect l="l" t="t" r="r" b="b"/>
              <a:pathLst>
                <a:path h="951229">
                  <a:moveTo>
                    <a:pt x="0" y="950699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74259" y="4632658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3"/>
                  </a:moveTo>
                  <a:lnTo>
                    <a:pt x="0" y="345803"/>
                  </a:lnTo>
                  <a:lnTo>
                    <a:pt x="125861" y="0"/>
                  </a:lnTo>
                  <a:lnTo>
                    <a:pt x="251723" y="345803"/>
                  </a:lnTo>
                  <a:close/>
                </a:path>
              </a:pathLst>
            </a:custGeom>
            <a:solidFill>
              <a:srgbClr val="F96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74259" y="4632658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3"/>
                  </a:moveTo>
                  <a:lnTo>
                    <a:pt x="125861" y="0"/>
                  </a:lnTo>
                  <a:lnTo>
                    <a:pt x="0" y="345803"/>
                  </a:lnTo>
                  <a:lnTo>
                    <a:pt x="251723" y="345803"/>
                  </a:lnTo>
                  <a:close/>
                </a:path>
              </a:pathLst>
            </a:custGeom>
            <a:ln w="761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40163" y="4074499"/>
              <a:ext cx="245110" cy="598170"/>
            </a:xfrm>
            <a:custGeom>
              <a:avLst/>
              <a:gdLst/>
              <a:ahLst/>
              <a:cxnLst/>
              <a:rect l="l" t="t" r="r" b="b"/>
              <a:pathLst>
                <a:path w="245110" h="598170">
                  <a:moveTo>
                    <a:pt x="0" y="0"/>
                  </a:moveTo>
                  <a:lnTo>
                    <a:pt x="244890" y="597820"/>
                  </a:lnTo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68585" y="4624610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247551" y="367705"/>
                  </a:moveTo>
                  <a:lnTo>
                    <a:pt x="0" y="95420"/>
                  </a:lnTo>
                  <a:lnTo>
                    <a:pt x="232937" y="0"/>
                  </a:lnTo>
                  <a:lnTo>
                    <a:pt x="247551" y="367705"/>
                  </a:lnTo>
                  <a:close/>
                </a:path>
              </a:pathLst>
            </a:custGeom>
            <a:solidFill>
              <a:srgbClr val="6FA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8585" y="4624610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0" y="95420"/>
                  </a:moveTo>
                  <a:lnTo>
                    <a:pt x="247551" y="367705"/>
                  </a:lnTo>
                  <a:lnTo>
                    <a:pt x="232937" y="0"/>
                  </a:lnTo>
                  <a:lnTo>
                    <a:pt x="0" y="95420"/>
                  </a:lnTo>
                  <a:close/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42266" y="4075940"/>
              <a:ext cx="245110" cy="598170"/>
            </a:xfrm>
            <a:custGeom>
              <a:avLst/>
              <a:gdLst/>
              <a:ahLst/>
              <a:cxnLst/>
              <a:rect l="l" t="t" r="r" b="b"/>
              <a:pathLst>
                <a:path w="245110" h="598170">
                  <a:moveTo>
                    <a:pt x="244890" y="0"/>
                  </a:moveTo>
                  <a:lnTo>
                    <a:pt x="0" y="597821"/>
                  </a:lnTo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11183" y="4626051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0" y="367705"/>
                  </a:moveTo>
                  <a:lnTo>
                    <a:pt x="14613" y="0"/>
                  </a:lnTo>
                  <a:lnTo>
                    <a:pt x="247551" y="95420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6FA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11183" y="4626051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14613" y="0"/>
                  </a:moveTo>
                  <a:lnTo>
                    <a:pt x="0" y="367705"/>
                  </a:lnTo>
                  <a:lnTo>
                    <a:pt x="247551" y="95420"/>
                  </a:lnTo>
                  <a:lnTo>
                    <a:pt x="14613" y="0"/>
                  </a:lnTo>
                  <a:close/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81021" y="3045778"/>
            <a:ext cx="104676" cy="253002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>
              <a:spcBef>
                <a:spcPts val="22"/>
              </a:spcBef>
            </a:pPr>
            <a:r>
              <a:rPr b="1" spc="44" dirty="0">
                <a:solidFill>
                  <a:srgbClr val="FFFFFF"/>
                </a:solidFill>
              </a:rPr>
              <a:t>43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737" y="48363"/>
            <a:ext cx="5281524" cy="1050190"/>
          </a:xfrm>
          <a:prstGeom prst="rect">
            <a:avLst/>
          </a:prstGeom>
        </p:spPr>
        <p:txBody>
          <a:bodyPr vert="horz" wrap="square" lIns="0" tIns="182656" rIns="0" bIns="0" rtlCol="0">
            <a:spAutoFit/>
          </a:bodyPr>
          <a:lstStyle/>
          <a:p>
            <a:pPr marL="268287">
              <a:spcBef>
                <a:spcPts val="63"/>
              </a:spcBef>
            </a:pPr>
            <a:r>
              <a:rPr spc="-16" dirty="0"/>
              <a:t>Accurate,</a:t>
            </a:r>
            <a:r>
              <a:rPr spc="-147" dirty="0"/>
              <a:t> </a:t>
            </a:r>
            <a:r>
              <a:rPr dirty="0"/>
              <a:t>Contextual</a:t>
            </a:r>
            <a:r>
              <a:rPr spc="-127" dirty="0"/>
              <a:t> </a:t>
            </a:r>
            <a:r>
              <a:rPr spc="31" dirty="0"/>
              <a:t>and</a:t>
            </a:r>
            <a:r>
              <a:rPr spc="-131" dirty="0"/>
              <a:t> </a:t>
            </a:r>
            <a:r>
              <a:rPr spc="-6" dirty="0"/>
              <a:t>Explainable</a:t>
            </a:r>
          </a:p>
        </p:txBody>
      </p:sp>
      <p:sp>
        <p:nvSpPr>
          <p:cNvPr id="3" name="object 3"/>
          <p:cNvSpPr/>
          <p:nvPr/>
        </p:nvSpPr>
        <p:spPr>
          <a:xfrm>
            <a:off x="258863" y="355714"/>
            <a:ext cx="305197" cy="333375"/>
          </a:xfrm>
          <a:custGeom>
            <a:avLst/>
            <a:gdLst/>
            <a:ahLst/>
            <a:cxnLst/>
            <a:rect l="l" t="t" r="r" b="b"/>
            <a:pathLst>
              <a:path w="488315" h="533400">
                <a:moveTo>
                  <a:pt x="97651" y="533397"/>
                </a:moveTo>
                <a:lnTo>
                  <a:pt x="60032" y="525751"/>
                </a:lnTo>
                <a:lnTo>
                  <a:pt x="28302" y="504474"/>
                </a:lnTo>
                <a:lnTo>
                  <a:pt x="7294" y="472627"/>
                </a:lnTo>
                <a:lnTo>
                  <a:pt x="0" y="435538"/>
                </a:lnTo>
                <a:lnTo>
                  <a:pt x="988" y="422517"/>
                </a:lnTo>
                <a:lnTo>
                  <a:pt x="20415" y="375863"/>
                </a:lnTo>
                <a:lnTo>
                  <a:pt x="60745" y="345171"/>
                </a:lnTo>
                <a:lnTo>
                  <a:pt x="97704" y="338062"/>
                </a:lnTo>
                <a:lnTo>
                  <a:pt x="106057" y="338310"/>
                </a:lnTo>
                <a:lnTo>
                  <a:pt x="114239" y="339291"/>
                </a:lnTo>
                <a:lnTo>
                  <a:pt x="122180" y="340982"/>
                </a:lnTo>
                <a:lnTo>
                  <a:pt x="129806" y="343361"/>
                </a:lnTo>
                <a:lnTo>
                  <a:pt x="170463" y="352072"/>
                </a:lnTo>
                <a:lnTo>
                  <a:pt x="237926" y="338626"/>
                </a:lnTo>
                <a:lnTo>
                  <a:pt x="277549" y="293129"/>
                </a:lnTo>
                <a:lnTo>
                  <a:pt x="282218" y="266533"/>
                </a:lnTo>
                <a:lnTo>
                  <a:pt x="277425" y="239941"/>
                </a:lnTo>
                <a:lnTo>
                  <a:pt x="250859" y="203760"/>
                </a:lnTo>
                <a:lnTo>
                  <a:pt x="214171" y="184484"/>
                </a:lnTo>
                <a:lnTo>
                  <a:pt x="188488" y="180487"/>
                </a:lnTo>
                <a:lnTo>
                  <a:pt x="160176" y="182227"/>
                </a:lnTo>
                <a:lnTo>
                  <a:pt x="129477" y="189873"/>
                </a:lnTo>
                <a:lnTo>
                  <a:pt x="121768" y="192130"/>
                </a:lnTo>
                <a:lnTo>
                  <a:pt x="113895" y="193695"/>
                </a:lnTo>
                <a:lnTo>
                  <a:pt x="105950" y="194595"/>
                </a:lnTo>
                <a:lnTo>
                  <a:pt x="98027" y="194860"/>
                </a:lnTo>
                <a:lnTo>
                  <a:pt x="84948" y="193972"/>
                </a:lnTo>
                <a:lnTo>
                  <a:pt x="38352" y="174483"/>
                </a:lnTo>
                <a:lnTo>
                  <a:pt x="7638" y="134151"/>
                </a:lnTo>
                <a:lnTo>
                  <a:pt x="436" y="97353"/>
                </a:lnTo>
                <a:lnTo>
                  <a:pt x="1077" y="84137"/>
                </a:lnTo>
                <a:lnTo>
                  <a:pt x="20686" y="37899"/>
                </a:lnTo>
                <a:lnTo>
                  <a:pt x="61030" y="7215"/>
                </a:lnTo>
                <a:lnTo>
                  <a:pt x="97806" y="0"/>
                </a:lnTo>
                <a:lnTo>
                  <a:pt x="110905" y="899"/>
                </a:lnTo>
                <a:lnTo>
                  <a:pt x="157602" y="20448"/>
                </a:lnTo>
                <a:lnTo>
                  <a:pt x="186345" y="56132"/>
                </a:lnTo>
                <a:lnTo>
                  <a:pt x="193853" y="78903"/>
                </a:lnTo>
                <a:lnTo>
                  <a:pt x="202630" y="109293"/>
                </a:lnTo>
                <a:lnTo>
                  <a:pt x="231732" y="155034"/>
                </a:lnTo>
                <a:lnTo>
                  <a:pt x="274471" y="179686"/>
                </a:lnTo>
                <a:lnTo>
                  <a:pt x="300294" y="183680"/>
                </a:lnTo>
                <a:lnTo>
                  <a:pt x="328704" y="181893"/>
                </a:lnTo>
                <a:lnTo>
                  <a:pt x="359425" y="174165"/>
                </a:lnTo>
                <a:lnTo>
                  <a:pt x="367225" y="171911"/>
                </a:lnTo>
                <a:lnTo>
                  <a:pt x="375061" y="170217"/>
                </a:lnTo>
                <a:lnTo>
                  <a:pt x="382918" y="169157"/>
                </a:lnTo>
                <a:lnTo>
                  <a:pt x="390776" y="168804"/>
                </a:lnTo>
                <a:lnTo>
                  <a:pt x="403814" y="169802"/>
                </a:lnTo>
                <a:lnTo>
                  <a:pt x="450453" y="189228"/>
                </a:lnTo>
                <a:lnTo>
                  <a:pt x="481139" y="229570"/>
                </a:lnTo>
                <a:lnTo>
                  <a:pt x="488230" y="266548"/>
                </a:lnTo>
                <a:lnTo>
                  <a:pt x="487342" y="279627"/>
                </a:lnTo>
                <a:lnTo>
                  <a:pt x="467843" y="326239"/>
                </a:lnTo>
                <a:lnTo>
                  <a:pt x="427521" y="356937"/>
                </a:lnTo>
                <a:lnTo>
                  <a:pt x="390723" y="364139"/>
                </a:lnTo>
                <a:lnTo>
                  <a:pt x="382700" y="363728"/>
                </a:lnTo>
                <a:lnTo>
                  <a:pt x="374753" y="362742"/>
                </a:lnTo>
                <a:lnTo>
                  <a:pt x="366967" y="361167"/>
                </a:lnTo>
                <a:lnTo>
                  <a:pt x="359430" y="358990"/>
                </a:lnTo>
                <a:lnTo>
                  <a:pt x="311392" y="349469"/>
                </a:lnTo>
                <a:lnTo>
                  <a:pt x="269644" y="354935"/>
                </a:lnTo>
                <a:lnTo>
                  <a:pt x="235320" y="374697"/>
                </a:lnTo>
                <a:lnTo>
                  <a:pt x="209552" y="408062"/>
                </a:lnTo>
                <a:lnTo>
                  <a:pt x="193474" y="454339"/>
                </a:lnTo>
                <a:lnTo>
                  <a:pt x="191612" y="462288"/>
                </a:lnTo>
                <a:lnTo>
                  <a:pt x="189094" y="469918"/>
                </a:lnTo>
                <a:lnTo>
                  <a:pt x="166493" y="504994"/>
                </a:lnTo>
                <a:lnTo>
                  <a:pt x="134584" y="525961"/>
                </a:lnTo>
                <a:lnTo>
                  <a:pt x="110079" y="532554"/>
                </a:lnTo>
                <a:lnTo>
                  <a:pt x="97651" y="533397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0221" y="1045764"/>
            <a:ext cx="5941881" cy="34370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7831" y="2075279"/>
            <a:ext cx="2006600" cy="64280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541" marR="3175" algn="ctr">
              <a:spcBef>
                <a:spcPts val="63"/>
              </a:spcBef>
            </a:pPr>
            <a:r>
              <a:rPr sz="1375" b="1" dirty="0">
                <a:solidFill>
                  <a:srgbClr val="0082C9"/>
                </a:solidFill>
                <a:latin typeface="Courier New"/>
                <a:cs typeface="Courier New"/>
              </a:rPr>
              <a:t>Knowledge</a:t>
            </a:r>
            <a:r>
              <a:rPr sz="1375" b="1" spc="-103" dirty="0">
                <a:solidFill>
                  <a:srgbClr val="0082C9"/>
                </a:solidFill>
                <a:latin typeface="Courier New"/>
                <a:cs typeface="Courier New"/>
              </a:rPr>
              <a:t> </a:t>
            </a:r>
            <a:r>
              <a:rPr sz="1375" b="1" spc="-6" dirty="0">
                <a:solidFill>
                  <a:srgbClr val="0082C9"/>
                </a:solidFill>
                <a:latin typeface="Courier New"/>
                <a:cs typeface="Courier New"/>
              </a:rPr>
              <a:t>Retrieval </a:t>
            </a:r>
            <a:r>
              <a:rPr sz="1375" dirty="0">
                <a:latin typeface="Courier New"/>
                <a:cs typeface="Courier New"/>
              </a:rPr>
              <a:t>to</a:t>
            </a:r>
            <a:r>
              <a:rPr sz="1375" spc="-31" dirty="0">
                <a:latin typeface="Courier New"/>
                <a:cs typeface="Courier New"/>
              </a:rPr>
              <a:t> </a:t>
            </a:r>
            <a:r>
              <a:rPr sz="1375" dirty="0">
                <a:latin typeface="Courier New"/>
                <a:cs typeface="Courier New"/>
              </a:rPr>
              <a:t>aid</a:t>
            </a:r>
            <a:r>
              <a:rPr sz="1375" spc="-28" dirty="0">
                <a:latin typeface="Courier New"/>
                <a:cs typeface="Courier New"/>
              </a:rPr>
              <a:t> </a:t>
            </a:r>
            <a:r>
              <a:rPr sz="1375" spc="-16" dirty="0">
                <a:latin typeface="Courier New"/>
                <a:cs typeface="Courier New"/>
              </a:rPr>
              <a:t>in </a:t>
            </a:r>
            <a:r>
              <a:rPr sz="1375" b="1" spc="-6" dirty="0">
                <a:solidFill>
                  <a:srgbClr val="0082C9"/>
                </a:solidFill>
                <a:latin typeface="Courier New"/>
                <a:cs typeface="Courier New"/>
              </a:rPr>
              <a:t>Explainability</a:t>
            </a:r>
            <a:endParaRPr sz="1375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53646" y="2314868"/>
            <a:ext cx="1166415" cy="1166019"/>
            <a:chOff x="3925833" y="3703789"/>
            <a:chExt cx="1866264" cy="1865630"/>
          </a:xfrm>
        </p:grpSpPr>
        <p:sp>
          <p:nvSpPr>
            <p:cNvPr id="7" name="object 7"/>
            <p:cNvSpPr/>
            <p:nvPr/>
          </p:nvSpPr>
          <p:spPr>
            <a:xfrm>
              <a:off x="4400121" y="3903866"/>
              <a:ext cx="1048385" cy="556260"/>
            </a:xfrm>
            <a:custGeom>
              <a:avLst/>
              <a:gdLst/>
              <a:ahLst/>
              <a:cxnLst/>
              <a:rect l="l" t="t" r="r" b="b"/>
              <a:pathLst>
                <a:path w="1048385" h="556260">
                  <a:moveTo>
                    <a:pt x="0" y="555643"/>
                  </a:moveTo>
                  <a:lnTo>
                    <a:pt x="1048058" y="0"/>
                  </a:lnTo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9225" y="3741889"/>
              <a:ext cx="364490" cy="273685"/>
            </a:xfrm>
            <a:custGeom>
              <a:avLst/>
              <a:gdLst/>
              <a:ahLst/>
              <a:cxnLst/>
              <a:rect l="l" t="t" r="r" b="b"/>
              <a:pathLst>
                <a:path w="364489" h="273685">
                  <a:moveTo>
                    <a:pt x="117909" y="273177"/>
                  </a:moveTo>
                  <a:lnTo>
                    <a:pt x="0" y="50775"/>
                  </a:lnTo>
                  <a:lnTo>
                    <a:pt x="364475" y="0"/>
                  </a:lnTo>
                  <a:lnTo>
                    <a:pt x="117909" y="273177"/>
                  </a:lnTo>
                  <a:close/>
                </a:path>
              </a:pathLst>
            </a:custGeom>
            <a:solidFill>
              <a:srgbClr val="6FA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9225" y="3741889"/>
              <a:ext cx="364490" cy="273685"/>
            </a:xfrm>
            <a:custGeom>
              <a:avLst/>
              <a:gdLst/>
              <a:ahLst/>
              <a:cxnLst/>
              <a:rect l="l" t="t" r="r" b="b"/>
              <a:pathLst>
                <a:path w="364489" h="273685">
                  <a:moveTo>
                    <a:pt x="117909" y="273177"/>
                  </a:moveTo>
                  <a:lnTo>
                    <a:pt x="364475" y="0"/>
                  </a:lnTo>
                  <a:lnTo>
                    <a:pt x="0" y="50775"/>
                  </a:lnTo>
                  <a:lnTo>
                    <a:pt x="117909" y="273177"/>
                  </a:lnTo>
                  <a:close/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5358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5358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28444" y="3108984"/>
            <a:ext cx="434975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algn="just">
              <a:spcBef>
                <a:spcPts val="63"/>
              </a:spcBef>
            </a:pP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Response </a:t>
            </a: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from</a:t>
            </a:r>
            <a:r>
              <a:rPr sz="688" b="1" spc="-31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ABC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Company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60381" y="3078741"/>
            <a:ext cx="584597" cy="402431"/>
            <a:chOff x="4896609" y="4925986"/>
            <a:chExt cx="935355" cy="643890"/>
          </a:xfrm>
        </p:grpSpPr>
        <p:sp>
          <p:nvSpPr>
            <p:cNvPr id="14" name="object 14"/>
            <p:cNvSpPr/>
            <p:nvPr/>
          </p:nvSpPr>
          <p:spPr>
            <a:xfrm>
              <a:off x="4906134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6134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55138" y="3108984"/>
            <a:ext cx="594916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1516" marR="56753" algn="ctr">
              <a:spcBef>
                <a:spcPts val="63"/>
              </a:spcBef>
            </a:pP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Signed</a:t>
            </a:r>
            <a:r>
              <a:rPr sz="688" b="1" spc="-44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by </a:t>
            </a:r>
            <a:r>
              <a:rPr sz="688" b="1" spc="-13" dirty="0">
                <a:solidFill>
                  <a:srgbClr val="181414"/>
                </a:solidFill>
                <a:latin typeface="Courier New"/>
                <a:cs typeface="Courier New"/>
              </a:rPr>
              <a:t>John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Smith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67116" y="3078741"/>
            <a:ext cx="584597" cy="402431"/>
            <a:chOff x="5867385" y="4925985"/>
            <a:chExt cx="935355" cy="643890"/>
          </a:xfrm>
        </p:grpSpPr>
        <p:sp>
          <p:nvSpPr>
            <p:cNvPr id="18" name="object 18"/>
            <p:cNvSpPr/>
            <p:nvPr/>
          </p:nvSpPr>
          <p:spPr>
            <a:xfrm>
              <a:off x="5876910" y="4935510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76910" y="4935510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61873" y="3108983"/>
            <a:ext cx="577850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113903" marR="65484" indent="-26194">
              <a:spcBef>
                <a:spcPts val="63"/>
              </a:spcBef>
            </a:pP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He’s</a:t>
            </a:r>
            <a:r>
              <a:rPr sz="688" b="1" spc="-31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the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General Manager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47599" y="1246189"/>
            <a:ext cx="3094038" cy="2459831"/>
            <a:chOff x="4236159" y="1993902"/>
            <a:chExt cx="4950460" cy="3935729"/>
          </a:xfrm>
        </p:grpSpPr>
        <p:sp>
          <p:nvSpPr>
            <p:cNvPr id="22" name="object 22"/>
            <p:cNvSpPr/>
            <p:nvPr/>
          </p:nvSpPr>
          <p:spPr>
            <a:xfrm>
              <a:off x="4400121" y="4978461"/>
              <a:ext cx="0" cy="951230"/>
            </a:xfrm>
            <a:custGeom>
              <a:avLst/>
              <a:gdLst/>
              <a:ahLst/>
              <a:cxnLst/>
              <a:rect l="l" t="t" r="r" b="b"/>
              <a:pathLst>
                <a:path h="951229">
                  <a:moveTo>
                    <a:pt x="0" y="950699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74259" y="4632658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3"/>
                  </a:moveTo>
                  <a:lnTo>
                    <a:pt x="0" y="345803"/>
                  </a:lnTo>
                  <a:lnTo>
                    <a:pt x="125861" y="0"/>
                  </a:lnTo>
                  <a:lnTo>
                    <a:pt x="251723" y="345803"/>
                  </a:lnTo>
                  <a:close/>
                </a:path>
              </a:pathLst>
            </a:custGeom>
            <a:solidFill>
              <a:srgbClr val="F96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74259" y="4632658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3"/>
                  </a:moveTo>
                  <a:lnTo>
                    <a:pt x="125861" y="0"/>
                  </a:lnTo>
                  <a:lnTo>
                    <a:pt x="0" y="345803"/>
                  </a:lnTo>
                  <a:lnTo>
                    <a:pt x="251723" y="345803"/>
                  </a:lnTo>
                  <a:close/>
                </a:path>
              </a:pathLst>
            </a:custGeom>
            <a:ln w="761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40163" y="4074499"/>
              <a:ext cx="245110" cy="598170"/>
            </a:xfrm>
            <a:custGeom>
              <a:avLst/>
              <a:gdLst/>
              <a:ahLst/>
              <a:cxnLst/>
              <a:rect l="l" t="t" r="r" b="b"/>
              <a:pathLst>
                <a:path w="245110" h="598170">
                  <a:moveTo>
                    <a:pt x="0" y="0"/>
                  </a:moveTo>
                  <a:lnTo>
                    <a:pt x="244890" y="597820"/>
                  </a:lnTo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68585" y="4624609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247551" y="367705"/>
                  </a:moveTo>
                  <a:lnTo>
                    <a:pt x="0" y="95420"/>
                  </a:lnTo>
                  <a:lnTo>
                    <a:pt x="232937" y="0"/>
                  </a:lnTo>
                  <a:lnTo>
                    <a:pt x="247551" y="367705"/>
                  </a:lnTo>
                  <a:close/>
                </a:path>
              </a:pathLst>
            </a:custGeom>
            <a:solidFill>
              <a:srgbClr val="6FA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8585" y="4624609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0" y="95420"/>
                  </a:moveTo>
                  <a:lnTo>
                    <a:pt x="247551" y="367705"/>
                  </a:lnTo>
                  <a:lnTo>
                    <a:pt x="232937" y="0"/>
                  </a:lnTo>
                  <a:lnTo>
                    <a:pt x="0" y="95420"/>
                  </a:lnTo>
                  <a:close/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42266" y="4075940"/>
              <a:ext cx="245110" cy="598170"/>
            </a:xfrm>
            <a:custGeom>
              <a:avLst/>
              <a:gdLst/>
              <a:ahLst/>
              <a:cxnLst/>
              <a:rect l="l" t="t" r="r" b="b"/>
              <a:pathLst>
                <a:path w="245110" h="598170">
                  <a:moveTo>
                    <a:pt x="244890" y="0"/>
                  </a:moveTo>
                  <a:lnTo>
                    <a:pt x="0" y="597821"/>
                  </a:lnTo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11183" y="4626051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0" y="367705"/>
                  </a:moveTo>
                  <a:lnTo>
                    <a:pt x="14613" y="0"/>
                  </a:lnTo>
                  <a:lnTo>
                    <a:pt x="247551" y="95420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6FA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11183" y="4626051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14613" y="0"/>
                  </a:moveTo>
                  <a:lnTo>
                    <a:pt x="0" y="367705"/>
                  </a:lnTo>
                  <a:lnTo>
                    <a:pt x="247551" y="95420"/>
                  </a:lnTo>
                  <a:lnTo>
                    <a:pt x="14613" y="0"/>
                  </a:lnTo>
                  <a:close/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54910" y="3303948"/>
              <a:ext cx="455930" cy="340360"/>
            </a:xfrm>
            <a:custGeom>
              <a:avLst/>
              <a:gdLst/>
              <a:ahLst/>
              <a:cxnLst/>
              <a:rect l="l" t="t" r="r" b="b"/>
              <a:pathLst>
                <a:path w="455929" h="340360">
                  <a:moveTo>
                    <a:pt x="0" y="340045"/>
                  </a:moveTo>
                  <a:lnTo>
                    <a:pt x="455788" y="0"/>
                  </a:lnTo>
                </a:path>
              </a:pathLst>
            </a:custGeom>
            <a:ln w="76199">
              <a:solidFill>
                <a:srgbClr val="00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35436" y="3097166"/>
              <a:ext cx="352425" cy="307975"/>
            </a:xfrm>
            <a:custGeom>
              <a:avLst/>
              <a:gdLst/>
              <a:ahLst/>
              <a:cxnLst/>
              <a:rect l="l" t="t" r="r" b="b"/>
              <a:pathLst>
                <a:path w="352425" h="307975">
                  <a:moveTo>
                    <a:pt x="150524" y="307661"/>
                  </a:moveTo>
                  <a:lnTo>
                    <a:pt x="0" y="105901"/>
                  </a:lnTo>
                  <a:lnTo>
                    <a:pt x="352428" y="0"/>
                  </a:lnTo>
                  <a:lnTo>
                    <a:pt x="150524" y="307661"/>
                  </a:lnTo>
                  <a:close/>
                </a:path>
              </a:pathLst>
            </a:custGeom>
            <a:solidFill>
              <a:srgbClr val="0082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35436" y="3097166"/>
              <a:ext cx="352425" cy="307975"/>
            </a:xfrm>
            <a:custGeom>
              <a:avLst/>
              <a:gdLst/>
              <a:ahLst/>
              <a:cxnLst/>
              <a:rect l="l" t="t" r="r" b="b"/>
              <a:pathLst>
                <a:path w="352425" h="307975">
                  <a:moveTo>
                    <a:pt x="150524" y="307661"/>
                  </a:moveTo>
                  <a:lnTo>
                    <a:pt x="352428" y="0"/>
                  </a:lnTo>
                  <a:lnTo>
                    <a:pt x="0" y="105901"/>
                  </a:lnTo>
                  <a:lnTo>
                    <a:pt x="150524" y="307661"/>
                  </a:lnTo>
                  <a:close/>
                </a:path>
              </a:pathLst>
            </a:custGeom>
            <a:ln w="76199">
              <a:solidFill>
                <a:srgbClr val="00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77182" y="2161552"/>
              <a:ext cx="2150745" cy="869315"/>
            </a:xfrm>
            <a:custGeom>
              <a:avLst/>
              <a:gdLst/>
              <a:ahLst/>
              <a:cxnLst/>
              <a:rect l="l" t="t" r="r" b="b"/>
              <a:pathLst>
                <a:path w="2150745" h="869314">
                  <a:moveTo>
                    <a:pt x="0" y="868875"/>
                  </a:moveTo>
                  <a:lnTo>
                    <a:pt x="2150337" y="0"/>
                  </a:lnTo>
                </a:path>
              </a:pathLst>
            </a:custGeom>
            <a:ln w="76199">
              <a:solidFill>
                <a:srgbClr val="00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80367" y="2032002"/>
              <a:ext cx="368300" cy="246379"/>
            </a:xfrm>
            <a:custGeom>
              <a:avLst/>
              <a:gdLst/>
              <a:ahLst/>
              <a:cxnLst/>
              <a:rect l="l" t="t" r="r" b="b"/>
              <a:pathLst>
                <a:path w="368300" h="246380">
                  <a:moveTo>
                    <a:pt x="94304" y="246246"/>
                  </a:moveTo>
                  <a:lnTo>
                    <a:pt x="0" y="12855"/>
                  </a:lnTo>
                  <a:lnTo>
                    <a:pt x="367770" y="0"/>
                  </a:lnTo>
                  <a:lnTo>
                    <a:pt x="94304" y="246246"/>
                  </a:lnTo>
                  <a:close/>
                </a:path>
              </a:pathLst>
            </a:custGeom>
            <a:solidFill>
              <a:srgbClr val="0082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80367" y="2032002"/>
              <a:ext cx="368300" cy="246379"/>
            </a:xfrm>
            <a:custGeom>
              <a:avLst/>
              <a:gdLst/>
              <a:ahLst/>
              <a:cxnLst/>
              <a:rect l="l" t="t" r="r" b="b"/>
              <a:pathLst>
                <a:path w="368300" h="246380">
                  <a:moveTo>
                    <a:pt x="94304" y="246246"/>
                  </a:moveTo>
                  <a:lnTo>
                    <a:pt x="367770" y="0"/>
                  </a:lnTo>
                  <a:lnTo>
                    <a:pt x="0" y="12855"/>
                  </a:lnTo>
                  <a:lnTo>
                    <a:pt x="94304" y="246246"/>
                  </a:lnTo>
                  <a:close/>
                </a:path>
              </a:pathLst>
            </a:custGeom>
            <a:ln w="76199">
              <a:solidFill>
                <a:srgbClr val="00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81021" y="3045778"/>
            <a:ext cx="104676" cy="253002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>
              <a:spcBef>
                <a:spcPts val="22"/>
              </a:spcBef>
            </a:pPr>
            <a:r>
              <a:rPr b="1" spc="44" dirty="0">
                <a:solidFill>
                  <a:srgbClr val="FFFFFF"/>
                </a:solidFill>
              </a:rPr>
              <a:t>44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737" y="48363"/>
            <a:ext cx="5281524" cy="1050190"/>
          </a:xfrm>
          <a:prstGeom prst="rect">
            <a:avLst/>
          </a:prstGeom>
        </p:spPr>
        <p:txBody>
          <a:bodyPr vert="horz" wrap="square" lIns="0" tIns="182656" rIns="0" bIns="0" rtlCol="0">
            <a:spAutoFit/>
          </a:bodyPr>
          <a:lstStyle/>
          <a:p>
            <a:pPr marL="268287">
              <a:spcBef>
                <a:spcPts val="63"/>
              </a:spcBef>
            </a:pPr>
            <a:r>
              <a:rPr lang="en-IN" spc="-16" dirty="0"/>
              <a:t> </a:t>
            </a:r>
            <a:r>
              <a:rPr spc="-16" dirty="0"/>
              <a:t>Accurate,</a:t>
            </a:r>
            <a:r>
              <a:rPr spc="-147" dirty="0"/>
              <a:t> </a:t>
            </a:r>
            <a:r>
              <a:rPr dirty="0"/>
              <a:t>Contextual</a:t>
            </a:r>
            <a:r>
              <a:rPr spc="-127" dirty="0"/>
              <a:t> </a:t>
            </a:r>
            <a:r>
              <a:rPr spc="31" dirty="0"/>
              <a:t>and</a:t>
            </a:r>
            <a:r>
              <a:rPr spc="-131" dirty="0"/>
              <a:t> </a:t>
            </a:r>
            <a:r>
              <a:rPr spc="-6" dirty="0"/>
              <a:t>Explainable</a:t>
            </a:r>
          </a:p>
        </p:txBody>
      </p:sp>
      <p:sp>
        <p:nvSpPr>
          <p:cNvPr id="3" name="object 3"/>
          <p:cNvSpPr/>
          <p:nvPr/>
        </p:nvSpPr>
        <p:spPr>
          <a:xfrm>
            <a:off x="258863" y="355714"/>
            <a:ext cx="305197" cy="333375"/>
          </a:xfrm>
          <a:custGeom>
            <a:avLst/>
            <a:gdLst/>
            <a:ahLst/>
            <a:cxnLst/>
            <a:rect l="l" t="t" r="r" b="b"/>
            <a:pathLst>
              <a:path w="488315" h="533400">
                <a:moveTo>
                  <a:pt x="97651" y="533397"/>
                </a:moveTo>
                <a:lnTo>
                  <a:pt x="60032" y="525751"/>
                </a:lnTo>
                <a:lnTo>
                  <a:pt x="28302" y="504474"/>
                </a:lnTo>
                <a:lnTo>
                  <a:pt x="7294" y="472627"/>
                </a:lnTo>
                <a:lnTo>
                  <a:pt x="0" y="435538"/>
                </a:lnTo>
                <a:lnTo>
                  <a:pt x="988" y="422517"/>
                </a:lnTo>
                <a:lnTo>
                  <a:pt x="20415" y="375863"/>
                </a:lnTo>
                <a:lnTo>
                  <a:pt x="60745" y="345171"/>
                </a:lnTo>
                <a:lnTo>
                  <a:pt x="97704" y="338062"/>
                </a:lnTo>
                <a:lnTo>
                  <a:pt x="106057" y="338310"/>
                </a:lnTo>
                <a:lnTo>
                  <a:pt x="114239" y="339291"/>
                </a:lnTo>
                <a:lnTo>
                  <a:pt x="122180" y="340982"/>
                </a:lnTo>
                <a:lnTo>
                  <a:pt x="129806" y="343361"/>
                </a:lnTo>
                <a:lnTo>
                  <a:pt x="170463" y="352072"/>
                </a:lnTo>
                <a:lnTo>
                  <a:pt x="237926" y="338626"/>
                </a:lnTo>
                <a:lnTo>
                  <a:pt x="277549" y="293129"/>
                </a:lnTo>
                <a:lnTo>
                  <a:pt x="282218" y="266533"/>
                </a:lnTo>
                <a:lnTo>
                  <a:pt x="277425" y="239941"/>
                </a:lnTo>
                <a:lnTo>
                  <a:pt x="250859" y="203760"/>
                </a:lnTo>
                <a:lnTo>
                  <a:pt x="214171" y="184484"/>
                </a:lnTo>
                <a:lnTo>
                  <a:pt x="188488" y="180487"/>
                </a:lnTo>
                <a:lnTo>
                  <a:pt x="160176" y="182227"/>
                </a:lnTo>
                <a:lnTo>
                  <a:pt x="129477" y="189873"/>
                </a:lnTo>
                <a:lnTo>
                  <a:pt x="121768" y="192130"/>
                </a:lnTo>
                <a:lnTo>
                  <a:pt x="113895" y="193695"/>
                </a:lnTo>
                <a:lnTo>
                  <a:pt x="105950" y="194595"/>
                </a:lnTo>
                <a:lnTo>
                  <a:pt x="98027" y="194860"/>
                </a:lnTo>
                <a:lnTo>
                  <a:pt x="84948" y="193972"/>
                </a:lnTo>
                <a:lnTo>
                  <a:pt x="38352" y="174483"/>
                </a:lnTo>
                <a:lnTo>
                  <a:pt x="7638" y="134151"/>
                </a:lnTo>
                <a:lnTo>
                  <a:pt x="436" y="97353"/>
                </a:lnTo>
                <a:lnTo>
                  <a:pt x="1077" y="84137"/>
                </a:lnTo>
                <a:lnTo>
                  <a:pt x="20686" y="37899"/>
                </a:lnTo>
                <a:lnTo>
                  <a:pt x="61030" y="7215"/>
                </a:lnTo>
                <a:lnTo>
                  <a:pt x="97806" y="0"/>
                </a:lnTo>
                <a:lnTo>
                  <a:pt x="110905" y="899"/>
                </a:lnTo>
                <a:lnTo>
                  <a:pt x="157602" y="20448"/>
                </a:lnTo>
                <a:lnTo>
                  <a:pt x="186345" y="56132"/>
                </a:lnTo>
                <a:lnTo>
                  <a:pt x="193853" y="78903"/>
                </a:lnTo>
                <a:lnTo>
                  <a:pt x="202630" y="109293"/>
                </a:lnTo>
                <a:lnTo>
                  <a:pt x="231732" y="155034"/>
                </a:lnTo>
                <a:lnTo>
                  <a:pt x="274471" y="179686"/>
                </a:lnTo>
                <a:lnTo>
                  <a:pt x="300294" y="183680"/>
                </a:lnTo>
                <a:lnTo>
                  <a:pt x="328704" y="181893"/>
                </a:lnTo>
                <a:lnTo>
                  <a:pt x="359425" y="174165"/>
                </a:lnTo>
                <a:lnTo>
                  <a:pt x="367225" y="171911"/>
                </a:lnTo>
                <a:lnTo>
                  <a:pt x="375061" y="170217"/>
                </a:lnTo>
                <a:lnTo>
                  <a:pt x="382918" y="169157"/>
                </a:lnTo>
                <a:lnTo>
                  <a:pt x="390776" y="168804"/>
                </a:lnTo>
                <a:lnTo>
                  <a:pt x="403814" y="169802"/>
                </a:lnTo>
                <a:lnTo>
                  <a:pt x="450453" y="189228"/>
                </a:lnTo>
                <a:lnTo>
                  <a:pt x="481139" y="229570"/>
                </a:lnTo>
                <a:lnTo>
                  <a:pt x="488230" y="266548"/>
                </a:lnTo>
                <a:lnTo>
                  <a:pt x="487342" y="279627"/>
                </a:lnTo>
                <a:lnTo>
                  <a:pt x="467843" y="326239"/>
                </a:lnTo>
                <a:lnTo>
                  <a:pt x="427521" y="356937"/>
                </a:lnTo>
                <a:lnTo>
                  <a:pt x="390723" y="364139"/>
                </a:lnTo>
                <a:lnTo>
                  <a:pt x="382700" y="363728"/>
                </a:lnTo>
                <a:lnTo>
                  <a:pt x="374753" y="362742"/>
                </a:lnTo>
                <a:lnTo>
                  <a:pt x="366967" y="361167"/>
                </a:lnTo>
                <a:lnTo>
                  <a:pt x="359430" y="358990"/>
                </a:lnTo>
                <a:lnTo>
                  <a:pt x="311392" y="349469"/>
                </a:lnTo>
                <a:lnTo>
                  <a:pt x="269644" y="354935"/>
                </a:lnTo>
                <a:lnTo>
                  <a:pt x="235320" y="374697"/>
                </a:lnTo>
                <a:lnTo>
                  <a:pt x="209552" y="408062"/>
                </a:lnTo>
                <a:lnTo>
                  <a:pt x="193474" y="454339"/>
                </a:lnTo>
                <a:lnTo>
                  <a:pt x="191612" y="462288"/>
                </a:lnTo>
                <a:lnTo>
                  <a:pt x="189094" y="469918"/>
                </a:lnTo>
                <a:lnTo>
                  <a:pt x="166493" y="504994"/>
                </a:lnTo>
                <a:lnTo>
                  <a:pt x="134584" y="525961"/>
                </a:lnTo>
                <a:lnTo>
                  <a:pt x="110079" y="532554"/>
                </a:lnTo>
                <a:lnTo>
                  <a:pt x="97651" y="533397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0221" y="1045764"/>
            <a:ext cx="5941881" cy="34370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3058" y="2075279"/>
            <a:ext cx="2216150" cy="85440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algn="ctr">
              <a:spcBef>
                <a:spcPts val="63"/>
              </a:spcBef>
            </a:pPr>
            <a:r>
              <a:rPr sz="1375" b="1" dirty="0">
                <a:solidFill>
                  <a:srgbClr val="C00000"/>
                </a:solidFill>
                <a:latin typeface="Courier New"/>
                <a:cs typeface="Courier New"/>
              </a:rPr>
              <a:t>Fine</a:t>
            </a:r>
            <a:r>
              <a:rPr sz="1375" b="1" spc="-66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375" b="1" dirty="0">
                <a:solidFill>
                  <a:srgbClr val="C00000"/>
                </a:solidFill>
                <a:latin typeface="Courier New"/>
                <a:cs typeface="Courier New"/>
              </a:rPr>
              <a:t>Grained</a:t>
            </a:r>
            <a:r>
              <a:rPr sz="1375" b="1" spc="-63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375" b="1" spc="-6" dirty="0">
                <a:solidFill>
                  <a:srgbClr val="C00000"/>
                </a:solidFill>
                <a:latin typeface="Courier New"/>
                <a:cs typeface="Courier New"/>
              </a:rPr>
              <a:t>Access </a:t>
            </a:r>
            <a:r>
              <a:rPr sz="1375" b="1" dirty="0">
                <a:solidFill>
                  <a:srgbClr val="C00000"/>
                </a:solidFill>
                <a:latin typeface="Courier New"/>
                <a:cs typeface="Courier New"/>
              </a:rPr>
              <a:t>Control</a:t>
            </a:r>
            <a:r>
              <a:rPr sz="1375" b="1" spc="-53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375" dirty="0">
                <a:latin typeface="Courier New"/>
                <a:cs typeface="Courier New"/>
              </a:rPr>
              <a:t>to</a:t>
            </a:r>
            <a:r>
              <a:rPr sz="1375" spc="-50" dirty="0">
                <a:latin typeface="Courier New"/>
                <a:cs typeface="Courier New"/>
              </a:rPr>
              <a:t> </a:t>
            </a:r>
            <a:r>
              <a:rPr sz="1375" spc="-6" dirty="0">
                <a:latin typeface="Courier New"/>
                <a:cs typeface="Courier New"/>
              </a:rPr>
              <a:t>prevent </a:t>
            </a:r>
            <a:r>
              <a:rPr sz="1375" b="1" dirty="0">
                <a:solidFill>
                  <a:srgbClr val="C00000"/>
                </a:solidFill>
                <a:latin typeface="Courier New"/>
                <a:cs typeface="Courier New"/>
              </a:rPr>
              <a:t>unwarranted</a:t>
            </a:r>
            <a:r>
              <a:rPr sz="1375" b="1" spc="-127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375" b="1" spc="-6" dirty="0">
                <a:solidFill>
                  <a:srgbClr val="C00000"/>
                </a:solidFill>
                <a:latin typeface="Courier New"/>
                <a:cs typeface="Courier New"/>
              </a:rPr>
              <a:t>Knowledge Retrieval</a:t>
            </a:r>
            <a:endParaRPr sz="1375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53646" y="2314868"/>
            <a:ext cx="1166415" cy="1166019"/>
            <a:chOff x="3925833" y="3703789"/>
            <a:chExt cx="1866264" cy="1865630"/>
          </a:xfrm>
        </p:grpSpPr>
        <p:sp>
          <p:nvSpPr>
            <p:cNvPr id="7" name="object 7"/>
            <p:cNvSpPr/>
            <p:nvPr/>
          </p:nvSpPr>
          <p:spPr>
            <a:xfrm>
              <a:off x="4400121" y="3903866"/>
              <a:ext cx="1048385" cy="556260"/>
            </a:xfrm>
            <a:custGeom>
              <a:avLst/>
              <a:gdLst/>
              <a:ahLst/>
              <a:cxnLst/>
              <a:rect l="l" t="t" r="r" b="b"/>
              <a:pathLst>
                <a:path w="1048385" h="556260">
                  <a:moveTo>
                    <a:pt x="0" y="555643"/>
                  </a:moveTo>
                  <a:lnTo>
                    <a:pt x="1048058" y="0"/>
                  </a:lnTo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9225" y="3741889"/>
              <a:ext cx="364490" cy="273685"/>
            </a:xfrm>
            <a:custGeom>
              <a:avLst/>
              <a:gdLst/>
              <a:ahLst/>
              <a:cxnLst/>
              <a:rect l="l" t="t" r="r" b="b"/>
              <a:pathLst>
                <a:path w="364489" h="273685">
                  <a:moveTo>
                    <a:pt x="117909" y="273177"/>
                  </a:moveTo>
                  <a:lnTo>
                    <a:pt x="0" y="50775"/>
                  </a:lnTo>
                  <a:lnTo>
                    <a:pt x="364475" y="0"/>
                  </a:lnTo>
                  <a:lnTo>
                    <a:pt x="117909" y="273177"/>
                  </a:lnTo>
                  <a:close/>
                </a:path>
              </a:pathLst>
            </a:custGeom>
            <a:solidFill>
              <a:srgbClr val="6FA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9225" y="3741889"/>
              <a:ext cx="364490" cy="273685"/>
            </a:xfrm>
            <a:custGeom>
              <a:avLst/>
              <a:gdLst/>
              <a:ahLst/>
              <a:cxnLst/>
              <a:rect l="l" t="t" r="r" b="b"/>
              <a:pathLst>
                <a:path w="364489" h="273685">
                  <a:moveTo>
                    <a:pt x="117909" y="273177"/>
                  </a:moveTo>
                  <a:lnTo>
                    <a:pt x="364475" y="0"/>
                  </a:lnTo>
                  <a:lnTo>
                    <a:pt x="0" y="50775"/>
                  </a:lnTo>
                  <a:lnTo>
                    <a:pt x="117909" y="273177"/>
                  </a:lnTo>
                  <a:close/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5358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5358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28444" y="3108984"/>
            <a:ext cx="434975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algn="just">
              <a:spcBef>
                <a:spcPts val="63"/>
              </a:spcBef>
            </a:pP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Response </a:t>
            </a: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from</a:t>
            </a:r>
            <a:r>
              <a:rPr sz="688" b="1" spc="-31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ABC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Company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60381" y="3078741"/>
            <a:ext cx="584597" cy="402431"/>
            <a:chOff x="4896609" y="4925986"/>
            <a:chExt cx="935355" cy="643890"/>
          </a:xfrm>
        </p:grpSpPr>
        <p:sp>
          <p:nvSpPr>
            <p:cNvPr id="14" name="object 14"/>
            <p:cNvSpPr/>
            <p:nvPr/>
          </p:nvSpPr>
          <p:spPr>
            <a:xfrm>
              <a:off x="4906134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6134" y="4935511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55138" y="3108984"/>
            <a:ext cx="594916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61516" marR="56753" algn="ctr">
              <a:spcBef>
                <a:spcPts val="63"/>
              </a:spcBef>
            </a:pP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Signed</a:t>
            </a:r>
            <a:r>
              <a:rPr sz="688" b="1" spc="-44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by </a:t>
            </a:r>
            <a:r>
              <a:rPr sz="688" b="1" spc="-13" dirty="0">
                <a:solidFill>
                  <a:srgbClr val="181414"/>
                </a:solidFill>
                <a:latin typeface="Courier New"/>
                <a:cs typeface="Courier New"/>
              </a:rPr>
              <a:t>John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Smith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67116" y="3078741"/>
            <a:ext cx="584597" cy="402431"/>
            <a:chOff x="5867385" y="4925985"/>
            <a:chExt cx="935355" cy="643890"/>
          </a:xfrm>
        </p:grpSpPr>
        <p:sp>
          <p:nvSpPr>
            <p:cNvPr id="18" name="object 18"/>
            <p:cNvSpPr/>
            <p:nvPr/>
          </p:nvSpPr>
          <p:spPr>
            <a:xfrm>
              <a:off x="5876910" y="4935510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915899" y="624299"/>
                  </a:moveTo>
                  <a:lnTo>
                    <a:pt x="0" y="624299"/>
                  </a:lnTo>
                  <a:lnTo>
                    <a:pt x="0" y="0"/>
                  </a:lnTo>
                  <a:lnTo>
                    <a:pt x="915899" y="0"/>
                  </a:lnTo>
                  <a:lnTo>
                    <a:pt x="915899" y="62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76910" y="4935510"/>
              <a:ext cx="916305" cy="624840"/>
            </a:xfrm>
            <a:custGeom>
              <a:avLst/>
              <a:gdLst/>
              <a:ahLst/>
              <a:cxnLst/>
              <a:rect l="l" t="t" r="r" b="b"/>
              <a:pathLst>
                <a:path w="916304" h="624839">
                  <a:moveTo>
                    <a:pt x="0" y="0"/>
                  </a:moveTo>
                  <a:lnTo>
                    <a:pt x="915899" y="0"/>
                  </a:lnTo>
                  <a:lnTo>
                    <a:pt x="915899" y="624299"/>
                  </a:lnTo>
                  <a:lnTo>
                    <a:pt x="0" y="624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A7B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61873" y="3108983"/>
            <a:ext cx="577850" cy="325603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113903" marR="65484" indent="-26194">
              <a:spcBef>
                <a:spcPts val="63"/>
              </a:spcBef>
            </a:pPr>
            <a:r>
              <a:rPr sz="688" b="1" dirty="0">
                <a:solidFill>
                  <a:srgbClr val="181414"/>
                </a:solidFill>
                <a:latin typeface="Courier New"/>
                <a:cs typeface="Courier New"/>
              </a:rPr>
              <a:t>He’s</a:t>
            </a:r>
            <a:r>
              <a:rPr sz="688" b="1" spc="-31" dirty="0">
                <a:solidFill>
                  <a:srgbClr val="181414"/>
                </a:solidFill>
                <a:latin typeface="Courier New"/>
                <a:cs typeface="Courier New"/>
              </a:rPr>
              <a:t> </a:t>
            </a:r>
            <a:r>
              <a:rPr sz="688" b="1" spc="-16" dirty="0">
                <a:solidFill>
                  <a:srgbClr val="181414"/>
                </a:solidFill>
                <a:latin typeface="Courier New"/>
                <a:cs typeface="Courier New"/>
              </a:rPr>
              <a:t>the </a:t>
            </a:r>
            <a:r>
              <a:rPr sz="688" b="1" spc="-6" dirty="0">
                <a:solidFill>
                  <a:srgbClr val="181414"/>
                </a:solidFill>
                <a:latin typeface="Courier New"/>
                <a:cs typeface="Courier New"/>
              </a:rPr>
              <a:t>General Manager</a:t>
            </a:r>
            <a:endParaRPr sz="688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47599" y="1246189"/>
            <a:ext cx="3094038" cy="2459831"/>
            <a:chOff x="4236159" y="1993902"/>
            <a:chExt cx="4950460" cy="3935729"/>
          </a:xfrm>
        </p:grpSpPr>
        <p:sp>
          <p:nvSpPr>
            <p:cNvPr id="22" name="object 22"/>
            <p:cNvSpPr/>
            <p:nvPr/>
          </p:nvSpPr>
          <p:spPr>
            <a:xfrm>
              <a:off x="4400121" y="4978461"/>
              <a:ext cx="0" cy="951230"/>
            </a:xfrm>
            <a:custGeom>
              <a:avLst/>
              <a:gdLst/>
              <a:ahLst/>
              <a:cxnLst/>
              <a:rect l="l" t="t" r="r" b="b"/>
              <a:pathLst>
                <a:path h="951229">
                  <a:moveTo>
                    <a:pt x="0" y="950699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74259" y="4632658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3"/>
                  </a:moveTo>
                  <a:lnTo>
                    <a:pt x="0" y="345803"/>
                  </a:lnTo>
                  <a:lnTo>
                    <a:pt x="125861" y="0"/>
                  </a:lnTo>
                  <a:lnTo>
                    <a:pt x="251723" y="345803"/>
                  </a:lnTo>
                  <a:close/>
                </a:path>
              </a:pathLst>
            </a:custGeom>
            <a:solidFill>
              <a:srgbClr val="F96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74259" y="4632658"/>
              <a:ext cx="252095" cy="346075"/>
            </a:xfrm>
            <a:custGeom>
              <a:avLst/>
              <a:gdLst/>
              <a:ahLst/>
              <a:cxnLst/>
              <a:rect l="l" t="t" r="r" b="b"/>
              <a:pathLst>
                <a:path w="252095" h="346075">
                  <a:moveTo>
                    <a:pt x="251723" y="345803"/>
                  </a:moveTo>
                  <a:lnTo>
                    <a:pt x="125861" y="0"/>
                  </a:lnTo>
                  <a:lnTo>
                    <a:pt x="0" y="345803"/>
                  </a:lnTo>
                  <a:lnTo>
                    <a:pt x="251723" y="345803"/>
                  </a:lnTo>
                  <a:close/>
                </a:path>
              </a:pathLst>
            </a:custGeom>
            <a:ln w="76199">
              <a:solidFill>
                <a:srgbClr val="F96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40163" y="4074499"/>
              <a:ext cx="245110" cy="598170"/>
            </a:xfrm>
            <a:custGeom>
              <a:avLst/>
              <a:gdLst/>
              <a:ahLst/>
              <a:cxnLst/>
              <a:rect l="l" t="t" r="r" b="b"/>
              <a:pathLst>
                <a:path w="245110" h="598170">
                  <a:moveTo>
                    <a:pt x="0" y="0"/>
                  </a:moveTo>
                  <a:lnTo>
                    <a:pt x="244890" y="597820"/>
                  </a:lnTo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68585" y="4624609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247551" y="367705"/>
                  </a:moveTo>
                  <a:lnTo>
                    <a:pt x="0" y="95420"/>
                  </a:lnTo>
                  <a:lnTo>
                    <a:pt x="232937" y="0"/>
                  </a:lnTo>
                  <a:lnTo>
                    <a:pt x="247551" y="367705"/>
                  </a:lnTo>
                  <a:close/>
                </a:path>
              </a:pathLst>
            </a:custGeom>
            <a:solidFill>
              <a:srgbClr val="6FA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8585" y="4624609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0" y="95420"/>
                  </a:moveTo>
                  <a:lnTo>
                    <a:pt x="247551" y="367705"/>
                  </a:lnTo>
                  <a:lnTo>
                    <a:pt x="232937" y="0"/>
                  </a:lnTo>
                  <a:lnTo>
                    <a:pt x="0" y="95420"/>
                  </a:lnTo>
                  <a:close/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42266" y="4075940"/>
              <a:ext cx="245110" cy="598170"/>
            </a:xfrm>
            <a:custGeom>
              <a:avLst/>
              <a:gdLst/>
              <a:ahLst/>
              <a:cxnLst/>
              <a:rect l="l" t="t" r="r" b="b"/>
              <a:pathLst>
                <a:path w="245110" h="598170">
                  <a:moveTo>
                    <a:pt x="244890" y="0"/>
                  </a:moveTo>
                  <a:lnTo>
                    <a:pt x="0" y="597821"/>
                  </a:lnTo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11183" y="4626051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0" y="367705"/>
                  </a:moveTo>
                  <a:lnTo>
                    <a:pt x="14613" y="0"/>
                  </a:lnTo>
                  <a:lnTo>
                    <a:pt x="247551" y="95420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6FA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11183" y="4626051"/>
              <a:ext cx="247650" cy="368300"/>
            </a:xfrm>
            <a:custGeom>
              <a:avLst/>
              <a:gdLst/>
              <a:ahLst/>
              <a:cxnLst/>
              <a:rect l="l" t="t" r="r" b="b"/>
              <a:pathLst>
                <a:path w="247650" h="368300">
                  <a:moveTo>
                    <a:pt x="14613" y="0"/>
                  </a:moveTo>
                  <a:lnTo>
                    <a:pt x="0" y="367705"/>
                  </a:lnTo>
                  <a:lnTo>
                    <a:pt x="247551" y="95420"/>
                  </a:lnTo>
                  <a:lnTo>
                    <a:pt x="14613" y="0"/>
                  </a:lnTo>
                  <a:close/>
                </a:path>
              </a:pathLst>
            </a:custGeom>
            <a:ln w="76199">
              <a:solidFill>
                <a:srgbClr val="6FA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54910" y="3303948"/>
              <a:ext cx="455930" cy="340360"/>
            </a:xfrm>
            <a:custGeom>
              <a:avLst/>
              <a:gdLst/>
              <a:ahLst/>
              <a:cxnLst/>
              <a:rect l="l" t="t" r="r" b="b"/>
              <a:pathLst>
                <a:path w="455929" h="340360">
                  <a:moveTo>
                    <a:pt x="0" y="340045"/>
                  </a:moveTo>
                  <a:lnTo>
                    <a:pt x="455788" y="0"/>
                  </a:lnTo>
                </a:path>
              </a:pathLst>
            </a:custGeom>
            <a:ln w="76199">
              <a:solidFill>
                <a:srgbClr val="00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35436" y="3097166"/>
              <a:ext cx="352425" cy="307975"/>
            </a:xfrm>
            <a:custGeom>
              <a:avLst/>
              <a:gdLst/>
              <a:ahLst/>
              <a:cxnLst/>
              <a:rect l="l" t="t" r="r" b="b"/>
              <a:pathLst>
                <a:path w="352425" h="307975">
                  <a:moveTo>
                    <a:pt x="150524" y="307661"/>
                  </a:moveTo>
                  <a:lnTo>
                    <a:pt x="0" y="105901"/>
                  </a:lnTo>
                  <a:lnTo>
                    <a:pt x="352428" y="0"/>
                  </a:lnTo>
                  <a:lnTo>
                    <a:pt x="150524" y="307661"/>
                  </a:lnTo>
                  <a:close/>
                </a:path>
              </a:pathLst>
            </a:custGeom>
            <a:solidFill>
              <a:srgbClr val="0082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35436" y="3097166"/>
              <a:ext cx="352425" cy="307975"/>
            </a:xfrm>
            <a:custGeom>
              <a:avLst/>
              <a:gdLst/>
              <a:ahLst/>
              <a:cxnLst/>
              <a:rect l="l" t="t" r="r" b="b"/>
              <a:pathLst>
                <a:path w="352425" h="307975">
                  <a:moveTo>
                    <a:pt x="150524" y="307661"/>
                  </a:moveTo>
                  <a:lnTo>
                    <a:pt x="352428" y="0"/>
                  </a:lnTo>
                  <a:lnTo>
                    <a:pt x="0" y="105901"/>
                  </a:lnTo>
                  <a:lnTo>
                    <a:pt x="150524" y="307661"/>
                  </a:lnTo>
                  <a:close/>
                </a:path>
              </a:pathLst>
            </a:custGeom>
            <a:ln w="76199">
              <a:solidFill>
                <a:srgbClr val="00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77182" y="2161552"/>
              <a:ext cx="2150745" cy="869315"/>
            </a:xfrm>
            <a:custGeom>
              <a:avLst/>
              <a:gdLst/>
              <a:ahLst/>
              <a:cxnLst/>
              <a:rect l="l" t="t" r="r" b="b"/>
              <a:pathLst>
                <a:path w="2150745" h="869314">
                  <a:moveTo>
                    <a:pt x="0" y="868875"/>
                  </a:moveTo>
                  <a:lnTo>
                    <a:pt x="2150337" y="0"/>
                  </a:lnTo>
                </a:path>
              </a:pathLst>
            </a:custGeom>
            <a:ln w="76199">
              <a:solidFill>
                <a:srgbClr val="00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80367" y="2032002"/>
              <a:ext cx="368300" cy="246379"/>
            </a:xfrm>
            <a:custGeom>
              <a:avLst/>
              <a:gdLst/>
              <a:ahLst/>
              <a:cxnLst/>
              <a:rect l="l" t="t" r="r" b="b"/>
              <a:pathLst>
                <a:path w="368300" h="246380">
                  <a:moveTo>
                    <a:pt x="94304" y="246246"/>
                  </a:moveTo>
                  <a:lnTo>
                    <a:pt x="0" y="12855"/>
                  </a:lnTo>
                  <a:lnTo>
                    <a:pt x="367770" y="0"/>
                  </a:lnTo>
                  <a:lnTo>
                    <a:pt x="94304" y="246246"/>
                  </a:lnTo>
                  <a:close/>
                </a:path>
              </a:pathLst>
            </a:custGeom>
            <a:solidFill>
              <a:srgbClr val="0082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80367" y="2032002"/>
              <a:ext cx="368300" cy="246379"/>
            </a:xfrm>
            <a:custGeom>
              <a:avLst/>
              <a:gdLst/>
              <a:ahLst/>
              <a:cxnLst/>
              <a:rect l="l" t="t" r="r" b="b"/>
              <a:pathLst>
                <a:path w="368300" h="246380">
                  <a:moveTo>
                    <a:pt x="94304" y="246246"/>
                  </a:moveTo>
                  <a:lnTo>
                    <a:pt x="367770" y="0"/>
                  </a:lnTo>
                  <a:lnTo>
                    <a:pt x="0" y="12855"/>
                  </a:lnTo>
                  <a:lnTo>
                    <a:pt x="94304" y="246246"/>
                  </a:lnTo>
                  <a:close/>
                </a:path>
              </a:pathLst>
            </a:custGeom>
            <a:ln w="76199">
              <a:solidFill>
                <a:srgbClr val="0082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0641" y="3658433"/>
              <a:ext cx="956121" cy="1436794"/>
            </a:xfrm>
            <a:prstGeom prst="rect">
              <a:avLst/>
            </a:prstGeom>
          </p:spPr>
        </p:pic>
      </p:grp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81021" y="3045778"/>
            <a:ext cx="104676" cy="253002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>
              <a:spcBef>
                <a:spcPts val="22"/>
              </a:spcBef>
            </a:pPr>
            <a:r>
              <a:rPr b="1" spc="44" dirty="0">
                <a:solidFill>
                  <a:srgbClr val="FFFFFF"/>
                </a:solidFill>
              </a:rPr>
              <a:t>45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737" y="48363"/>
            <a:ext cx="5281524" cy="1050190"/>
          </a:xfrm>
          <a:prstGeom prst="rect">
            <a:avLst/>
          </a:prstGeom>
        </p:spPr>
        <p:txBody>
          <a:bodyPr vert="horz" wrap="square" lIns="0" tIns="182656" rIns="0" bIns="0" rtlCol="0">
            <a:spAutoFit/>
          </a:bodyPr>
          <a:lstStyle/>
          <a:p>
            <a:pPr marL="268287">
              <a:spcBef>
                <a:spcPts val="63"/>
              </a:spcBef>
            </a:pPr>
            <a:r>
              <a:rPr lang="en-IN" spc="-16" dirty="0"/>
              <a:t> </a:t>
            </a:r>
            <a:r>
              <a:rPr spc="-16" dirty="0"/>
              <a:t>Accurate,</a:t>
            </a:r>
            <a:r>
              <a:rPr spc="-147" dirty="0"/>
              <a:t> </a:t>
            </a:r>
            <a:r>
              <a:rPr dirty="0"/>
              <a:t>Contextual</a:t>
            </a:r>
            <a:r>
              <a:rPr spc="-127" dirty="0"/>
              <a:t> </a:t>
            </a:r>
            <a:r>
              <a:rPr spc="31" dirty="0"/>
              <a:t>and</a:t>
            </a:r>
            <a:r>
              <a:rPr spc="-131" dirty="0"/>
              <a:t> </a:t>
            </a:r>
            <a:r>
              <a:rPr spc="-6" dirty="0"/>
              <a:t>Explainable</a:t>
            </a:r>
          </a:p>
        </p:txBody>
      </p:sp>
      <p:sp>
        <p:nvSpPr>
          <p:cNvPr id="3" name="object 3"/>
          <p:cNvSpPr/>
          <p:nvPr/>
        </p:nvSpPr>
        <p:spPr>
          <a:xfrm>
            <a:off x="258863" y="355714"/>
            <a:ext cx="305197" cy="333375"/>
          </a:xfrm>
          <a:custGeom>
            <a:avLst/>
            <a:gdLst/>
            <a:ahLst/>
            <a:cxnLst/>
            <a:rect l="l" t="t" r="r" b="b"/>
            <a:pathLst>
              <a:path w="488315" h="533400">
                <a:moveTo>
                  <a:pt x="97651" y="533397"/>
                </a:moveTo>
                <a:lnTo>
                  <a:pt x="60032" y="525751"/>
                </a:lnTo>
                <a:lnTo>
                  <a:pt x="28302" y="504474"/>
                </a:lnTo>
                <a:lnTo>
                  <a:pt x="7294" y="472627"/>
                </a:lnTo>
                <a:lnTo>
                  <a:pt x="0" y="435538"/>
                </a:lnTo>
                <a:lnTo>
                  <a:pt x="988" y="422517"/>
                </a:lnTo>
                <a:lnTo>
                  <a:pt x="20415" y="375863"/>
                </a:lnTo>
                <a:lnTo>
                  <a:pt x="60745" y="345171"/>
                </a:lnTo>
                <a:lnTo>
                  <a:pt x="97704" y="338062"/>
                </a:lnTo>
                <a:lnTo>
                  <a:pt x="106057" y="338310"/>
                </a:lnTo>
                <a:lnTo>
                  <a:pt x="114239" y="339291"/>
                </a:lnTo>
                <a:lnTo>
                  <a:pt x="122180" y="340982"/>
                </a:lnTo>
                <a:lnTo>
                  <a:pt x="129806" y="343361"/>
                </a:lnTo>
                <a:lnTo>
                  <a:pt x="170463" y="352072"/>
                </a:lnTo>
                <a:lnTo>
                  <a:pt x="237926" y="338626"/>
                </a:lnTo>
                <a:lnTo>
                  <a:pt x="277549" y="293129"/>
                </a:lnTo>
                <a:lnTo>
                  <a:pt x="282218" y="266533"/>
                </a:lnTo>
                <a:lnTo>
                  <a:pt x="277425" y="239941"/>
                </a:lnTo>
                <a:lnTo>
                  <a:pt x="250859" y="203760"/>
                </a:lnTo>
                <a:lnTo>
                  <a:pt x="214171" y="184484"/>
                </a:lnTo>
                <a:lnTo>
                  <a:pt x="188488" y="180487"/>
                </a:lnTo>
                <a:lnTo>
                  <a:pt x="160176" y="182227"/>
                </a:lnTo>
                <a:lnTo>
                  <a:pt x="129477" y="189873"/>
                </a:lnTo>
                <a:lnTo>
                  <a:pt x="121768" y="192130"/>
                </a:lnTo>
                <a:lnTo>
                  <a:pt x="113895" y="193695"/>
                </a:lnTo>
                <a:lnTo>
                  <a:pt x="105950" y="194595"/>
                </a:lnTo>
                <a:lnTo>
                  <a:pt x="98027" y="194860"/>
                </a:lnTo>
                <a:lnTo>
                  <a:pt x="84948" y="193972"/>
                </a:lnTo>
                <a:lnTo>
                  <a:pt x="38352" y="174483"/>
                </a:lnTo>
                <a:lnTo>
                  <a:pt x="7638" y="134151"/>
                </a:lnTo>
                <a:lnTo>
                  <a:pt x="436" y="97353"/>
                </a:lnTo>
                <a:lnTo>
                  <a:pt x="1077" y="84137"/>
                </a:lnTo>
                <a:lnTo>
                  <a:pt x="20686" y="37899"/>
                </a:lnTo>
                <a:lnTo>
                  <a:pt x="61030" y="7215"/>
                </a:lnTo>
                <a:lnTo>
                  <a:pt x="97806" y="0"/>
                </a:lnTo>
                <a:lnTo>
                  <a:pt x="110905" y="899"/>
                </a:lnTo>
                <a:lnTo>
                  <a:pt x="157602" y="20448"/>
                </a:lnTo>
                <a:lnTo>
                  <a:pt x="186345" y="56132"/>
                </a:lnTo>
                <a:lnTo>
                  <a:pt x="193853" y="78903"/>
                </a:lnTo>
                <a:lnTo>
                  <a:pt x="202630" y="109293"/>
                </a:lnTo>
                <a:lnTo>
                  <a:pt x="231732" y="155034"/>
                </a:lnTo>
                <a:lnTo>
                  <a:pt x="274471" y="179686"/>
                </a:lnTo>
                <a:lnTo>
                  <a:pt x="300294" y="183680"/>
                </a:lnTo>
                <a:lnTo>
                  <a:pt x="328704" y="181893"/>
                </a:lnTo>
                <a:lnTo>
                  <a:pt x="359425" y="174165"/>
                </a:lnTo>
                <a:lnTo>
                  <a:pt x="367225" y="171911"/>
                </a:lnTo>
                <a:lnTo>
                  <a:pt x="375061" y="170217"/>
                </a:lnTo>
                <a:lnTo>
                  <a:pt x="382918" y="169157"/>
                </a:lnTo>
                <a:lnTo>
                  <a:pt x="390776" y="168804"/>
                </a:lnTo>
                <a:lnTo>
                  <a:pt x="403814" y="169802"/>
                </a:lnTo>
                <a:lnTo>
                  <a:pt x="450453" y="189228"/>
                </a:lnTo>
                <a:lnTo>
                  <a:pt x="481139" y="229570"/>
                </a:lnTo>
                <a:lnTo>
                  <a:pt x="488230" y="266548"/>
                </a:lnTo>
                <a:lnTo>
                  <a:pt x="487342" y="279627"/>
                </a:lnTo>
                <a:lnTo>
                  <a:pt x="467843" y="326239"/>
                </a:lnTo>
                <a:lnTo>
                  <a:pt x="427521" y="356937"/>
                </a:lnTo>
                <a:lnTo>
                  <a:pt x="390723" y="364139"/>
                </a:lnTo>
                <a:lnTo>
                  <a:pt x="382700" y="363728"/>
                </a:lnTo>
                <a:lnTo>
                  <a:pt x="374753" y="362742"/>
                </a:lnTo>
                <a:lnTo>
                  <a:pt x="366967" y="361167"/>
                </a:lnTo>
                <a:lnTo>
                  <a:pt x="359430" y="358990"/>
                </a:lnTo>
                <a:lnTo>
                  <a:pt x="311392" y="349469"/>
                </a:lnTo>
                <a:lnTo>
                  <a:pt x="269644" y="354935"/>
                </a:lnTo>
                <a:lnTo>
                  <a:pt x="235320" y="374697"/>
                </a:lnTo>
                <a:lnTo>
                  <a:pt x="209552" y="408062"/>
                </a:lnTo>
                <a:lnTo>
                  <a:pt x="193474" y="454339"/>
                </a:lnTo>
                <a:lnTo>
                  <a:pt x="191612" y="462288"/>
                </a:lnTo>
                <a:lnTo>
                  <a:pt x="189094" y="469918"/>
                </a:lnTo>
                <a:lnTo>
                  <a:pt x="166493" y="504994"/>
                </a:lnTo>
                <a:lnTo>
                  <a:pt x="134584" y="525961"/>
                </a:lnTo>
                <a:lnTo>
                  <a:pt x="110079" y="532554"/>
                </a:lnTo>
                <a:lnTo>
                  <a:pt x="97651" y="533397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9388" y="4109100"/>
            <a:ext cx="1756172" cy="401681"/>
          </a:xfrm>
          <a:prstGeom prst="rect">
            <a:avLst/>
          </a:prstGeom>
          <a:ln w="9524">
            <a:solidFill>
              <a:srgbClr val="272627"/>
            </a:solidFill>
          </a:ln>
        </p:spPr>
        <p:txBody>
          <a:bodyPr vert="horz" wrap="square" lIns="0" tIns="35719" rIns="0" bIns="0" rtlCol="0">
            <a:spAutoFit/>
          </a:bodyPr>
          <a:lstStyle/>
          <a:p>
            <a:pPr marL="108744" marR="103981" indent="-397" algn="ctr" defTabSz="571500">
              <a:spcBef>
                <a:spcPts val="281"/>
              </a:spcBef>
            </a:pPr>
            <a:r>
              <a:rPr lang="en-US" sz="1188" dirty="0">
                <a:latin typeface="Courier New"/>
                <a:cs typeface="Courier New"/>
              </a:rPr>
              <a:t>Who</a:t>
            </a:r>
            <a:r>
              <a:rPr lang="en-US" sz="1188" spc="-9" dirty="0">
                <a:latin typeface="Courier New"/>
                <a:cs typeface="Courier New"/>
              </a:rPr>
              <a:t> </a:t>
            </a:r>
            <a:r>
              <a:rPr lang="en-US" sz="1188" dirty="0">
                <a:latin typeface="Courier New"/>
                <a:cs typeface="Courier New"/>
              </a:rPr>
              <a:t>is</a:t>
            </a:r>
            <a:r>
              <a:rPr lang="en-US" sz="1188" spc="-9" dirty="0">
                <a:latin typeface="Courier New"/>
                <a:cs typeface="Courier New"/>
              </a:rPr>
              <a:t> </a:t>
            </a:r>
            <a:r>
              <a:rPr lang="en-US" sz="1188" dirty="0">
                <a:latin typeface="Courier New"/>
                <a:cs typeface="Courier New"/>
              </a:rPr>
              <a:t>the</a:t>
            </a:r>
            <a:r>
              <a:rPr lang="en-US" sz="1188" spc="-6" dirty="0">
                <a:latin typeface="Courier New"/>
                <a:cs typeface="Courier New"/>
              </a:rPr>
              <a:t> </a:t>
            </a:r>
            <a:r>
              <a:rPr lang="en-US" sz="1188" spc="-13" dirty="0">
                <a:latin typeface="Courier New"/>
                <a:cs typeface="Courier New"/>
              </a:rPr>
              <a:t>AWS Manager of ABC ?</a:t>
            </a:r>
            <a:endParaRPr lang="en-US" sz="1188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04447" y="3463962"/>
            <a:ext cx="1506141" cy="548878"/>
          </a:xfrm>
          <a:custGeom>
            <a:avLst/>
            <a:gdLst/>
            <a:ahLst/>
            <a:cxnLst/>
            <a:rect l="l" t="t" r="r" b="b"/>
            <a:pathLst>
              <a:path w="2409825" h="878204">
                <a:moveTo>
                  <a:pt x="2263297" y="877799"/>
                </a:moveTo>
                <a:lnTo>
                  <a:pt x="146302" y="877799"/>
                </a:lnTo>
                <a:lnTo>
                  <a:pt x="100060" y="870341"/>
                </a:lnTo>
                <a:lnTo>
                  <a:pt x="59898" y="849572"/>
                </a:lnTo>
                <a:lnTo>
                  <a:pt x="28228" y="817901"/>
                </a:lnTo>
                <a:lnTo>
                  <a:pt x="7458" y="777740"/>
                </a:lnTo>
                <a:lnTo>
                  <a:pt x="0" y="731497"/>
                </a:lnTo>
                <a:lnTo>
                  <a:pt x="0" y="146303"/>
                </a:lnTo>
                <a:lnTo>
                  <a:pt x="7458" y="100060"/>
                </a:lnTo>
                <a:lnTo>
                  <a:pt x="28228" y="59898"/>
                </a:lnTo>
                <a:lnTo>
                  <a:pt x="59898" y="28228"/>
                </a:lnTo>
                <a:lnTo>
                  <a:pt x="100060" y="7458"/>
                </a:lnTo>
                <a:lnTo>
                  <a:pt x="146302" y="0"/>
                </a:lnTo>
                <a:lnTo>
                  <a:pt x="2263297" y="0"/>
                </a:lnTo>
                <a:lnTo>
                  <a:pt x="2319284" y="11136"/>
                </a:lnTo>
                <a:lnTo>
                  <a:pt x="2366748" y="42851"/>
                </a:lnTo>
                <a:lnTo>
                  <a:pt x="2398463" y="90315"/>
                </a:lnTo>
                <a:lnTo>
                  <a:pt x="2409599" y="146303"/>
                </a:lnTo>
                <a:lnTo>
                  <a:pt x="2409599" y="731497"/>
                </a:lnTo>
                <a:lnTo>
                  <a:pt x="2402141" y="777740"/>
                </a:lnTo>
                <a:lnTo>
                  <a:pt x="2381371" y="817901"/>
                </a:lnTo>
                <a:lnTo>
                  <a:pt x="2349701" y="849572"/>
                </a:lnTo>
                <a:lnTo>
                  <a:pt x="2309540" y="870341"/>
                </a:lnTo>
                <a:lnTo>
                  <a:pt x="2263297" y="877799"/>
                </a:lnTo>
                <a:close/>
              </a:path>
            </a:pathLst>
          </a:custGeom>
          <a:solidFill>
            <a:srgbClr val="0140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66787" y="3633817"/>
            <a:ext cx="781050" cy="19082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88" b="1" spc="34" dirty="0">
                <a:solidFill>
                  <a:srgbClr val="FFFFFF"/>
                </a:solidFill>
                <a:latin typeface="Trebuchet MS"/>
                <a:cs typeface="Trebuchet MS"/>
              </a:rPr>
              <a:t>GenAI</a:t>
            </a:r>
            <a:r>
              <a:rPr sz="1188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88" b="1" spc="2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188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3399" y="3463962"/>
            <a:ext cx="3839766" cy="548878"/>
            <a:chOff x="4149438" y="5542338"/>
            <a:chExt cx="6143625" cy="878205"/>
          </a:xfrm>
        </p:grpSpPr>
        <p:sp>
          <p:nvSpPr>
            <p:cNvPr id="8" name="object 8"/>
            <p:cNvSpPr/>
            <p:nvPr/>
          </p:nvSpPr>
          <p:spPr>
            <a:xfrm>
              <a:off x="4245414" y="5981297"/>
              <a:ext cx="3637915" cy="0"/>
            </a:xfrm>
            <a:custGeom>
              <a:avLst/>
              <a:gdLst/>
              <a:ahLst/>
              <a:cxnLst/>
              <a:rect l="l" t="t" r="r" b="b"/>
              <a:pathLst>
                <a:path w="3637915">
                  <a:moveTo>
                    <a:pt x="36377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38" y="5940306"/>
              <a:ext cx="105500" cy="819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83213" y="5542338"/>
              <a:ext cx="2409825" cy="878205"/>
            </a:xfrm>
            <a:custGeom>
              <a:avLst/>
              <a:gdLst/>
              <a:ahLst/>
              <a:cxnLst/>
              <a:rect l="l" t="t" r="r" b="b"/>
              <a:pathLst>
                <a:path w="2409825" h="878204">
                  <a:moveTo>
                    <a:pt x="2263277" y="877920"/>
                  </a:moveTo>
                  <a:lnTo>
                    <a:pt x="146323" y="877920"/>
                  </a:lnTo>
                  <a:lnTo>
                    <a:pt x="100074" y="870460"/>
                  </a:lnTo>
                  <a:lnTo>
                    <a:pt x="59906" y="849688"/>
                  </a:lnTo>
                  <a:lnTo>
                    <a:pt x="28232" y="818013"/>
                  </a:lnTo>
                  <a:lnTo>
                    <a:pt x="7459" y="777846"/>
                  </a:lnTo>
                  <a:lnTo>
                    <a:pt x="0" y="731597"/>
                  </a:lnTo>
                  <a:lnTo>
                    <a:pt x="0" y="146322"/>
                  </a:lnTo>
                  <a:lnTo>
                    <a:pt x="7459" y="100073"/>
                  </a:lnTo>
                  <a:lnTo>
                    <a:pt x="28232" y="59906"/>
                  </a:lnTo>
                  <a:lnTo>
                    <a:pt x="59906" y="28231"/>
                  </a:lnTo>
                  <a:lnTo>
                    <a:pt x="100074" y="7459"/>
                  </a:lnTo>
                  <a:lnTo>
                    <a:pt x="146323" y="0"/>
                  </a:lnTo>
                  <a:lnTo>
                    <a:pt x="2263277" y="0"/>
                  </a:lnTo>
                  <a:lnTo>
                    <a:pt x="2319272" y="11138"/>
                  </a:lnTo>
                  <a:lnTo>
                    <a:pt x="2366742" y="42856"/>
                  </a:lnTo>
                  <a:lnTo>
                    <a:pt x="2398462" y="90327"/>
                  </a:lnTo>
                  <a:lnTo>
                    <a:pt x="2409599" y="146322"/>
                  </a:lnTo>
                  <a:lnTo>
                    <a:pt x="2409599" y="731597"/>
                  </a:lnTo>
                  <a:lnTo>
                    <a:pt x="2402140" y="777846"/>
                  </a:lnTo>
                  <a:lnTo>
                    <a:pt x="2381368" y="818013"/>
                  </a:lnTo>
                  <a:lnTo>
                    <a:pt x="2349693" y="849688"/>
                  </a:lnTo>
                  <a:lnTo>
                    <a:pt x="2309526" y="870460"/>
                  </a:lnTo>
                  <a:lnTo>
                    <a:pt x="2263277" y="877920"/>
                  </a:lnTo>
                  <a:close/>
                </a:path>
              </a:pathLst>
            </a:custGeom>
            <a:solidFill>
              <a:srgbClr val="0140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00800" y="3543367"/>
            <a:ext cx="824309" cy="37362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R="3175" algn="r">
              <a:spcBef>
                <a:spcPts val="63"/>
              </a:spcBef>
            </a:pPr>
            <a:r>
              <a:rPr sz="1188" b="1" spc="-6" dirty="0">
                <a:solidFill>
                  <a:srgbClr val="FFFFFF"/>
                </a:solidFill>
                <a:latin typeface="Trebuchet MS"/>
                <a:cs typeface="Trebuchet MS"/>
              </a:rPr>
              <a:t>Embedding</a:t>
            </a:r>
            <a:endParaRPr sz="1188">
              <a:latin typeface="Trebuchet MS"/>
              <a:cs typeface="Trebuchet MS"/>
            </a:endParaRPr>
          </a:p>
          <a:p>
            <a:pPr marR="3175" algn="r"/>
            <a:r>
              <a:rPr sz="1188" b="1" spc="38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18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27009" y="3463962"/>
            <a:ext cx="2383631" cy="548878"/>
            <a:chOff x="7883214" y="5542338"/>
            <a:chExt cx="3813810" cy="878205"/>
          </a:xfrm>
        </p:grpSpPr>
        <p:sp>
          <p:nvSpPr>
            <p:cNvPr id="13" name="object 13"/>
            <p:cNvSpPr/>
            <p:nvPr/>
          </p:nvSpPr>
          <p:spPr>
            <a:xfrm>
              <a:off x="10407014" y="5981239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59">
                  <a:moveTo>
                    <a:pt x="12800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1038" y="5940248"/>
              <a:ext cx="105500" cy="819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3214" y="5542338"/>
              <a:ext cx="877921" cy="87792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517935" y="3335443"/>
            <a:ext cx="701675" cy="354264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indent="171450">
              <a:spcBef>
                <a:spcPts val="63"/>
              </a:spcBef>
            </a:pPr>
            <a:r>
              <a:rPr sz="1125" spc="-13" dirty="0">
                <a:latin typeface="Courier New"/>
                <a:cs typeface="Courier New"/>
              </a:rPr>
              <a:t>User </a:t>
            </a:r>
            <a:r>
              <a:rPr sz="1125" spc="-6" dirty="0">
                <a:latin typeface="Courier New"/>
                <a:cs typeface="Courier New"/>
              </a:rPr>
              <a:t>Question</a:t>
            </a:r>
            <a:endParaRPr sz="1125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86524" y="2601226"/>
            <a:ext cx="1148953" cy="1335881"/>
            <a:chOff x="1738438" y="4161961"/>
            <a:chExt cx="1838325" cy="21374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438" y="4492438"/>
              <a:ext cx="1837713" cy="18066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56862" y="416196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40001"/>
                  </a:lnTo>
                </a:path>
              </a:pathLst>
            </a:custGeom>
            <a:ln w="19914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39917" y="1010293"/>
            <a:ext cx="7307263" cy="3313906"/>
            <a:chOff x="1183868" y="1616469"/>
            <a:chExt cx="11691620" cy="530225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7852" y="5044294"/>
              <a:ext cx="612675" cy="18740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3868" y="1616469"/>
              <a:ext cx="2945166" cy="17280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656862" y="3449053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0"/>
                  </a:moveTo>
                  <a:lnTo>
                    <a:pt x="0" y="288108"/>
                  </a:lnTo>
                </a:path>
              </a:pathLst>
            </a:custGeom>
            <a:ln w="19914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5440" y="3362602"/>
              <a:ext cx="81980" cy="10552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29027" y="2432112"/>
              <a:ext cx="8655050" cy="3024505"/>
            </a:xfrm>
            <a:custGeom>
              <a:avLst/>
              <a:gdLst/>
              <a:ahLst/>
              <a:cxnLst/>
              <a:rect l="l" t="t" r="r" b="b"/>
              <a:pathLst>
                <a:path w="8655050" h="3024504">
                  <a:moveTo>
                    <a:pt x="0" y="0"/>
                  </a:moveTo>
                  <a:lnTo>
                    <a:pt x="8654977" y="3024216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4100" y="5417099"/>
              <a:ext cx="111041" cy="7845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883214" y="3755518"/>
              <a:ext cx="2409825" cy="878205"/>
            </a:xfrm>
            <a:custGeom>
              <a:avLst/>
              <a:gdLst/>
              <a:ahLst/>
              <a:cxnLst/>
              <a:rect l="l" t="t" r="r" b="b"/>
              <a:pathLst>
                <a:path w="2409825" h="878204">
                  <a:moveTo>
                    <a:pt x="2263277" y="877919"/>
                  </a:moveTo>
                  <a:lnTo>
                    <a:pt x="146323" y="877919"/>
                  </a:lnTo>
                  <a:lnTo>
                    <a:pt x="100074" y="870460"/>
                  </a:lnTo>
                  <a:lnTo>
                    <a:pt x="59906" y="849688"/>
                  </a:lnTo>
                  <a:lnTo>
                    <a:pt x="28232" y="818013"/>
                  </a:lnTo>
                  <a:lnTo>
                    <a:pt x="7459" y="777846"/>
                  </a:lnTo>
                  <a:lnTo>
                    <a:pt x="0" y="731597"/>
                  </a:lnTo>
                  <a:lnTo>
                    <a:pt x="0" y="146323"/>
                  </a:lnTo>
                  <a:lnTo>
                    <a:pt x="7459" y="100073"/>
                  </a:lnTo>
                  <a:lnTo>
                    <a:pt x="28232" y="59906"/>
                  </a:lnTo>
                  <a:lnTo>
                    <a:pt x="59906" y="28231"/>
                  </a:lnTo>
                  <a:lnTo>
                    <a:pt x="100074" y="7459"/>
                  </a:lnTo>
                  <a:lnTo>
                    <a:pt x="146323" y="0"/>
                  </a:lnTo>
                  <a:lnTo>
                    <a:pt x="2263277" y="0"/>
                  </a:lnTo>
                  <a:lnTo>
                    <a:pt x="2319272" y="11138"/>
                  </a:lnTo>
                  <a:lnTo>
                    <a:pt x="2366742" y="42857"/>
                  </a:lnTo>
                  <a:lnTo>
                    <a:pt x="2398462" y="90327"/>
                  </a:lnTo>
                  <a:lnTo>
                    <a:pt x="2409599" y="146323"/>
                  </a:lnTo>
                  <a:lnTo>
                    <a:pt x="2409599" y="731597"/>
                  </a:lnTo>
                  <a:lnTo>
                    <a:pt x="2402140" y="777846"/>
                  </a:lnTo>
                  <a:lnTo>
                    <a:pt x="2381368" y="818013"/>
                  </a:lnTo>
                  <a:lnTo>
                    <a:pt x="2349693" y="849688"/>
                  </a:lnTo>
                  <a:lnTo>
                    <a:pt x="2309526" y="870460"/>
                  </a:lnTo>
                  <a:lnTo>
                    <a:pt x="2263277" y="877919"/>
                  </a:lnTo>
                  <a:close/>
                </a:path>
              </a:pathLst>
            </a:custGeom>
            <a:solidFill>
              <a:srgbClr val="0140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38933" y="3483239"/>
            <a:ext cx="1387475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dirty="0">
                <a:latin typeface="Courier New"/>
                <a:cs typeface="Courier New"/>
              </a:rPr>
              <a:t>Vector</a:t>
            </a:r>
            <a:r>
              <a:rPr sz="1125" spc="-19" dirty="0">
                <a:latin typeface="Courier New"/>
                <a:cs typeface="Courier New"/>
              </a:rPr>
              <a:t> </a:t>
            </a:r>
            <a:r>
              <a:rPr sz="1125" spc="-6" dirty="0">
                <a:latin typeface="Courier New"/>
                <a:cs typeface="Courier New"/>
              </a:rPr>
              <a:t>Embedding</a:t>
            </a:r>
            <a:endParaRPr sz="1125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3613" y="2363745"/>
            <a:ext cx="1473200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dirty="0">
                <a:latin typeface="Courier New"/>
                <a:cs typeface="Courier New"/>
              </a:rPr>
              <a:t>Similarity</a:t>
            </a:r>
            <a:r>
              <a:rPr sz="1125" spc="-31" dirty="0">
                <a:latin typeface="Courier New"/>
                <a:cs typeface="Courier New"/>
              </a:rPr>
              <a:t> </a:t>
            </a:r>
            <a:r>
              <a:rPr sz="1125" spc="-6" dirty="0">
                <a:latin typeface="Courier New"/>
                <a:cs typeface="Courier New"/>
              </a:rPr>
              <a:t>Result</a:t>
            </a:r>
            <a:endParaRPr sz="1125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554" y="3971305"/>
            <a:ext cx="1987550" cy="354264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222250" marR="3175" indent="-214709">
              <a:spcBef>
                <a:spcPts val="63"/>
              </a:spcBef>
            </a:pPr>
            <a:r>
              <a:rPr sz="1125" dirty="0">
                <a:latin typeface="Courier New"/>
                <a:cs typeface="Courier New"/>
              </a:rPr>
              <a:t>Similarity</a:t>
            </a:r>
            <a:r>
              <a:rPr sz="1125" spc="-25" dirty="0">
                <a:latin typeface="Courier New"/>
                <a:cs typeface="Courier New"/>
              </a:rPr>
              <a:t> </a:t>
            </a:r>
            <a:r>
              <a:rPr sz="1125" dirty="0">
                <a:latin typeface="Courier New"/>
                <a:cs typeface="Courier New"/>
              </a:rPr>
              <a:t>Search</a:t>
            </a:r>
            <a:r>
              <a:rPr sz="1125" spc="-25" dirty="0">
                <a:latin typeface="Courier New"/>
                <a:cs typeface="Courier New"/>
              </a:rPr>
              <a:t> </a:t>
            </a:r>
            <a:r>
              <a:rPr sz="1125" spc="-13" dirty="0">
                <a:latin typeface="Courier New"/>
                <a:cs typeface="Courier New"/>
              </a:rPr>
              <a:t>using </a:t>
            </a:r>
            <a:r>
              <a:rPr sz="1125" dirty="0">
                <a:latin typeface="Courier New"/>
                <a:cs typeface="Courier New"/>
              </a:rPr>
              <a:t>Neo4j</a:t>
            </a:r>
            <a:r>
              <a:rPr sz="1125" spc="-19" dirty="0">
                <a:latin typeface="Courier New"/>
                <a:cs typeface="Courier New"/>
              </a:rPr>
              <a:t> </a:t>
            </a:r>
            <a:r>
              <a:rPr sz="1125" dirty="0">
                <a:latin typeface="Courier New"/>
                <a:cs typeface="Courier New"/>
              </a:rPr>
              <a:t>Vector</a:t>
            </a:r>
            <a:r>
              <a:rPr sz="1125" spc="-16" dirty="0">
                <a:latin typeface="Courier New"/>
                <a:cs typeface="Courier New"/>
              </a:rPr>
              <a:t> </a:t>
            </a:r>
            <a:r>
              <a:rPr sz="1125" spc="-6" dirty="0">
                <a:latin typeface="Courier New"/>
                <a:cs typeface="Courier New"/>
              </a:rPr>
              <a:t>Index</a:t>
            </a:r>
            <a:endParaRPr sz="1125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4231" y="2426604"/>
            <a:ext cx="610791" cy="37362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88" b="1" spc="-6" dirty="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1188">
              <a:latin typeface="Trebuchet MS"/>
              <a:cs typeface="Trebuchet MS"/>
            </a:endParaRPr>
          </a:p>
          <a:p>
            <a:pPr marL="292099"/>
            <a:r>
              <a:rPr sz="1188" b="1" spc="63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endParaRPr sz="1188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7009" y="2347198"/>
            <a:ext cx="548701" cy="548701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81021" y="3045778"/>
            <a:ext cx="104676" cy="253002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>
              <a:spcBef>
                <a:spcPts val="22"/>
              </a:spcBef>
            </a:pPr>
            <a:r>
              <a:rPr b="1" spc="44" dirty="0">
                <a:solidFill>
                  <a:srgbClr val="FFFFFF"/>
                </a:solidFill>
              </a:rPr>
              <a:t>47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52713" y="4873245"/>
            <a:ext cx="1680766" cy="127904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 marL="7938">
              <a:spcBef>
                <a:spcPts val="22"/>
              </a:spcBef>
            </a:pPr>
            <a:r>
              <a:rPr sz="813" dirty="0">
                <a:solidFill>
                  <a:srgbClr val="FFFFFF"/>
                </a:solidFill>
                <a:latin typeface="Trebuchet MS"/>
                <a:cs typeface="Trebuchet MS"/>
              </a:rPr>
              <a:t>Neo4j</a:t>
            </a:r>
            <a:r>
              <a:rPr sz="813" spc="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3" spc="-16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813" spc="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3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813" spc="4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3" dirty="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sz="813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3" dirty="0">
                <a:solidFill>
                  <a:srgbClr val="FFFFFF"/>
                </a:solidFill>
                <a:latin typeface="Trebuchet MS"/>
                <a:cs typeface="Trebuchet MS"/>
              </a:rPr>
              <a:t>reserved</a:t>
            </a:r>
            <a:r>
              <a:rPr sz="813" spc="47" dirty="0">
                <a:solidFill>
                  <a:srgbClr val="FFFFFF"/>
                </a:solidFill>
                <a:latin typeface="Trebuchet MS"/>
                <a:cs typeface="Trebuchet MS"/>
              </a:rPr>
              <a:t> 2025</a:t>
            </a:r>
            <a:endParaRPr sz="81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85DA1-475F-60C2-4AEF-AEA1532C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983"/>
            <a:ext cx="9144000" cy="53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62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737" y="48363"/>
            <a:ext cx="5281524" cy="1050190"/>
          </a:xfrm>
          <a:prstGeom prst="rect">
            <a:avLst/>
          </a:prstGeom>
        </p:spPr>
        <p:txBody>
          <a:bodyPr vert="horz" wrap="square" lIns="0" tIns="182656" rIns="0" bIns="0" rtlCol="0">
            <a:spAutoFit/>
          </a:bodyPr>
          <a:lstStyle/>
          <a:p>
            <a:pPr marL="268287">
              <a:spcBef>
                <a:spcPts val="63"/>
              </a:spcBef>
            </a:pPr>
            <a:r>
              <a:rPr lang="en-IN" spc="-16" dirty="0"/>
              <a:t>  </a:t>
            </a:r>
            <a:r>
              <a:rPr spc="-16" dirty="0"/>
              <a:t>Accurate,</a:t>
            </a:r>
            <a:r>
              <a:rPr spc="-147" dirty="0"/>
              <a:t> </a:t>
            </a:r>
            <a:r>
              <a:rPr dirty="0"/>
              <a:t>Contextual</a:t>
            </a:r>
            <a:r>
              <a:rPr spc="-127" dirty="0"/>
              <a:t> </a:t>
            </a:r>
            <a:r>
              <a:rPr spc="31" dirty="0"/>
              <a:t>and</a:t>
            </a:r>
            <a:r>
              <a:rPr spc="-131" dirty="0"/>
              <a:t> </a:t>
            </a:r>
            <a:r>
              <a:rPr spc="-6" dirty="0"/>
              <a:t>Explainable</a:t>
            </a:r>
          </a:p>
        </p:txBody>
      </p:sp>
      <p:sp>
        <p:nvSpPr>
          <p:cNvPr id="3" name="object 3"/>
          <p:cNvSpPr/>
          <p:nvPr/>
        </p:nvSpPr>
        <p:spPr>
          <a:xfrm>
            <a:off x="258863" y="355714"/>
            <a:ext cx="305197" cy="333375"/>
          </a:xfrm>
          <a:custGeom>
            <a:avLst/>
            <a:gdLst/>
            <a:ahLst/>
            <a:cxnLst/>
            <a:rect l="l" t="t" r="r" b="b"/>
            <a:pathLst>
              <a:path w="488315" h="533400">
                <a:moveTo>
                  <a:pt x="97651" y="533397"/>
                </a:moveTo>
                <a:lnTo>
                  <a:pt x="60032" y="525751"/>
                </a:lnTo>
                <a:lnTo>
                  <a:pt x="28302" y="504474"/>
                </a:lnTo>
                <a:lnTo>
                  <a:pt x="7294" y="472627"/>
                </a:lnTo>
                <a:lnTo>
                  <a:pt x="0" y="435538"/>
                </a:lnTo>
                <a:lnTo>
                  <a:pt x="988" y="422517"/>
                </a:lnTo>
                <a:lnTo>
                  <a:pt x="20415" y="375863"/>
                </a:lnTo>
                <a:lnTo>
                  <a:pt x="60745" y="345171"/>
                </a:lnTo>
                <a:lnTo>
                  <a:pt x="97704" y="338062"/>
                </a:lnTo>
                <a:lnTo>
                  <a:pt x="106057" y="338310"/>
                </a:lnTo>
                <a:lnTo>
                  <a:pt x="114239" y="339291"/>
                </a:lnTo>
                <a:lnTo>
                  <a:pt x="122180" y="340982"/>
                </a:lnTo>
                <a:lnTo>
                  <a:pt x="129806" y="343361"/>
                </a:lnTo>
                <a:lnTo>
                  <a:pt x="170463" y="352072"/>
                </a:lnTo>
                <a:lnTo>
                  <a:pt x="237926" y="338626"/>
                </a:lnTo>
                <a:lnTo>
                  <a:pt x="277549" y="293129"/>
                </a:lnTo>
                <a:lnTo>
                  <a:pt x="282218" y="266533"/>
                </a:lnTo>
                <a:lnTo>
                  <a:pt x="277425" y="239941"/>
                </a:lnTo>
                <a:lnTo>
                  <a:pt x="250859" y="203760"/>
                </a:lnTo>
                <a:lnTo>
                  <a:pt x="214171" y="184484"/>
                </a:lnTo>
                <a:lnTo>
                  <a:pt x="188488" y="180487"/>
                </a:lnTo>
                <a:lnTo>
                  <a:pt x="160176" y="182227"/>
                </a:lnTo>
                <a:lnTo>
                  <a:pt x="129477" y="189873"/>
                </a:lnTo>
                <a:lnTo>
                  <a:pt x="121768" y="192130"/>
                </a:lnTo>
                <a:lnTo>
                  <a:pt x="113895" y="193695"/>
                </a:lnTo>
                <a:lnTo>
                  <a:pt x="105950" y="194595"/>
                </a:lnTo>
                <a:lnTo>
                  <a:pt x="98027" y="194860"/>
                </a:lnTo>
                <a:lnTo>
                  <a:pt x="84948" y="193972"/>
                </a:lnTo>
                <a:lnTo>
                  <a:pt x="38352" y="174483"/>
                </a:lnTo>
                <a:lnTo>
                  <a:pt x="7638" y="134151"/>
                </a:lnTo>
                <a:lnTo>
                  <a:pt x="436" y="97353"/>
                </a:lnTo>
                <a:lnTo>
                  <a:pt x="1077" y="84137"/>
                </a:lnTo>
                <a:lnTo>
                  <a:pt x="20686" y="37899"/>
                </a:lnTo>
                <a:lnTo>
                  <a:pt x="61030" y="7215"/>
                </a:lnTo>
                <a:lnTo>
                  <a:pt x="97806" y="0"/>
                </a:lnTo>
                <a:lnTo>
                  <a:pt x="110905" y="899"/>
                </a:lnTo>
                <a:lnTo>
                  <a:pt x="157602" y="20448"/>
                </a:lnTo>
                <a:lnTo>
                  <a:pt x="186345" y="56132"/>
                </a:lnTo>
                <a:lnTo>
                  <a:pt x="193853" y="78903"/>
                </a:lnTo>
                <a:lnTo>
                  <a:pt x="202630" y="109293"/>
                </a:lnTo>
                <a:lnTo>
                  <a:pt x="231732" y="155034"/>
                </a:lnTo>
                <a:lnTo>
                  <a:pt x="274471" y="179686"/>
                </a:lnTo>
                <a:lnTo>
                  <a:pt x="300294" y="183680"/>
                </a:lnTo>
                <a:lnTo>
                  <a:pt x="328704" y="181893"/>
                </a:lnTo>
                <a:lnTo>
                  <a:pt x="359425" y="174165"/>
                </a:lnTo>
                <a:lnTo>
                  <a:pt x="367225" y="171911"/>
                </a:lnTo>
                <a:lnTo>
                  <a:pt x="375061" y="170217"/>
                </a:lnTo>
                <a:lnTo>
                  <a:pt x="382918" y="169157"/>
                </a:lnTo>
                <a:lnTo>
                  <a:pt x="390776" y="168804"/>
                </a:lnTo>
                <a:lnTo>
                  <a:pt x="403814" y="169802"/>
                </a:lnTo>
                <a:lnTo>
                  <a:pt x="450453" y="189228"/>
                </a:lnTo>
                <a:lnTo>
                  <a:pt x="481139" y="229570"/>
                </a:lnTo>
                <a:lnTo>
                  <a:pt x="488230" y="266548"/>
                </a:lnTo>
                <a:lnTo>
                  <a:pt x="487342" y="279627"/>
                </a:lnTo>
                <a:lnTo>
                  <a:pt x="467843" y="326239"/>
                </a:lnTo>
                <a:lnTo>
                  <a:pt x="427521" y="356937"/>
                </a:lnTo>
                <a:lnTo>
                  <a:pt x="390723" y="364139"/>
                </a:lnTo>
                <a:lnTo>
                  <a:pt x="382700" y="363728"/>
                </a:lnTo>
                <a:lnTo>
                  <a:pt x="374753" y="362742"/>
                </a:lnTo>
                <a:lnTo>
                  <a:pt x="366967" y="361167"/>
                </a:lnTo>
                <a:lnTo>
                  <a:pt x="359430" y="358990"/>
                </a:lnTo>
                <a:lnTo>
                  <a:pt x="311392" y="349469"/>
                </a:lnTo>
                <a:lnTo>
                  <a:pt x="269644" y="354935"/>
                </a:lnTo>
                <a:lnTo>
                  <a:pt x="235320" y="374697"/>
                </a:lnTo>
                <a:lnTo>
                  <a:pt x="209552" y="408062"/>
                </a:lnTo>
                <a:lnTo>
                  <a:pt x="193474" y="454339"/>
                </a:lnTo>
                <a:lnTo>
                  <a:pt x="191612" y="462288"/>
                </a:lnTo>
                <a:lnTo>
                  <a:pt x="189094" y="469918"/>
                </a:lnTo>
                <a:lnTo>
                  <a:pt x="166493" y="504994"/>
                </a:lnTo>
                <a:lnTo>
                  <a:pt x="134584" y="525961"/>
                </a:lnTo>
                <a:lnTo>
                  <a:pt x="110079" y="532554"/>
                </a:lnTo>
                <a:lnTo>
                  <a:pt x="97651" y="533397"/>
                </a:lnTo>
                <a:close/>
              </a:path>
            </a:pathLst>
          </a:custGeom>
          <a:solidFill>
            <a:srgbClr val="0A6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9388" y="4109100"/>
            <a:ext cx="1756172" cy="401681"/>
          </a:xfrm>
          <a:prstGeom prst="rect">
            <a:avLst/>
          </a:prstGeom>
          <a:ln w="9524">
            <a:solidFill>
              <a:srgbClr val="272627"/>
            </a:solidFill>
          </a:ln>
        </p:spPr>
        <p:txBody>
          <a:bodyPr vert="horz" wrap="square" lIns="0" tIns="35719" rIns="0" bIns="0" rtlCol="0">
            <a:spAutoFit/>
          </a:bodyPr>
          <a:lstStyle/>
          <a:p>
            <a:pPr marL="108744" marR="103981" indent="-397" algn="ctr" defTabSz="571500">
              <a:spcBef>
                <a:spcPts val="281"/>
              </a:spcBef>
            </a:pPr>
            <a:r>
              <a:rPr lang="en-US" sz="1188" dirty="0">
                <a:latin typeface="Courier New"/>
                <a:cs typeface="Courier New"/>
              </a:rPr>
              <a:t>Who</a:t>
            </a:r>
            <a:r>
              <a:rPr lang="en-US" sz="1188" spc="-9" dirty="0">
                <a:latin typeface="Courier New"/>
                <a:cs typeface="Courier New"/>
              </a:rPr>
              <a:t> </a:t>
            </a:r>
            <a:r>
              <a:rPr lang="en-US" sz="1188" dirty="0">
                <a:latin typeface="Courier New"/>
                <a:cs typeface="Courier New"/>
              </a:rPr>
              <a:t>is</a:t>
            </a:r>
            <a:r>
              <a:rPr lang="en-US" sz="1188" spc="-9" dirty="0">
                <a:latin typeface="Courier New"/>
                <a:cs typeface="Courier New"/>
              </a:rPr>
              <a:t> </a:t>
            </a:r>
            <a:r>
              <a:rPr lang="en-US" sz="1188" dirty="0">
                <a:latin typeface="Courier New"/>
                <a:cs typeface="Courier New"/>
              </a:rPr>
              <a:t>the</a:t>
            </a:r>
            <a:r>
              <a:rPr lang="en-US" sz="1188" spc="-6" dirty="0">
                <a:latin typeface="Courier New"/>
                <a:cs typeface="Courier New"/>
              </a:rPr>
              <a:t> </a:t>
            </a:r>
            <a:r>
              <a:rPr lang="en-US" sz="1188" spc="-13" dirty="0">
                <a:latin typeface="Courier New"/>
                <a:cs typeface="Courier New"/>
              </a:rPr>
              <a:t>AWS Manager of ABC ?</a:t>
            </a:r>
            <a:endParaRPr lang="en-US" sz="1188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04447" y="3463962"/>
            <a:ext cx="1506141" cy="548878"/>
          </a:xfrm>
          <a:custGeom>
            <a:avLst/>
            <a:gdLst/>
            <a:ahLst/>
            <a:cxnLst/>
            <a:rect l="l" t="t" r="r" b="b"/>
            <a:pathLst>
              <a:path w="2409825" h="878204">
                <a:moveTo>
                  <a:pt x="2263297" y="877799"/>
                </a:moveTo>
                <a:lnTo>
                  <a:pt x="146302" y="877799"/>
                </a:lnTo>
                <a:lnTo>
                  <a:pt x="100060" y="870341"/>
                </a:lnTo>
                <a:lnTo>
                  <a:pt x="59898" y="849572"/>
                </a:lnTo>
                <a:lnTo>
                  <a:pt x="28228" y="817901"/>
                </a:lnTo>
                <a:lnTo>
                  <a:pt x="7458" y="777740"/>
                </a:lnTo>
                <a:lnTo>
                  <a:pt x="0" y="731497"/>
                </a:lnTo>
                <a:lnTo>
                  <a:pt x="0" y="146303"/>
                </a:lnTo>
                <a:lnTo>
                  <a:pt x="7458" y="100060"/>
                </a:lnTo>
                <a:lnTo>
                  <a:pt x="28228" y="59898"/>
                </a:lnTo>
                <a:lnTo>
                  <a:pt x="59898" y="28228"/>
                </a:lnTo>
                <a:lnTo>
                  <a:pt x="100060" y="7458"/>
                </a:lnTo>
                <a:lnTo>
                  <a:pt x="146302" y="0"/>
                </a:lnTo>
                <a:lnTo>
                  <a:pt x="2263297" y="0"/>
                </a:lnTo>
                <a:lnTo>
                  <a:pt x="2319284" y="11136"/>
                </a:lnTo>
                <a:lnTo>
                  <a:pt x="2366748" y="42851"/>
                </a:lnTo>
                <a:lnTo>
                  <a:pt x="2398463" y="90315"/>
                </a:lnTo>
                <a:lnTo>
                  <a:pt x="2409599" y="146303"/>
                </a:lnTo>
                <a:lnTo>
                  <a:pt x="2409599" y="731497"/>
                </a:lnTo>
                <a:lnTo>
                  <a:pt x="2402141" y="777740"/>
                </a:lnTo>
                <a:lnTo>
                  <a:pt x="2381371" y="817901"/>
                </a:lnTo>
                <a:lnTo>
                  <a:pt x="2349701" y="849572"/>
                </a:lnTo>
                <a:lnTo>
                  <a:pt x="2309540" y="870341"/>
                </a:lnTo>
                <a:lnTo>
                  <a:pt x="2263297" y="877799"/>
                </a:lnTo>
                <a:close/>
              </a:path>
            </a:pathLst>
          </a:custGeom>
          <a:solidFill>
            <a:srgbClr val="0140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66787" y="3633817"/>
            <a:ext cx="781050" cy="190822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88" b="1" spc="34" dirty="0">
                <a:solidFill>
                  <a:srgbClr val="FFFFFF"/>
                </a:solidFill>
                <a:latin typeface="Trebuchet MS"/>
                <a:cs typeface="Trebuchet MS"/>
              </a:rPr>
              <a:t>GenAI</a:t>
            </a:r>
            <a:r>
              <a:rPr sz="1188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88" b="1" spc="2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188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3399" y="3463962"/>
            <a:ext cx="3839766" cy="548878"/>
            <a:chOff x="4149438" y="5542338"/>
            <a:chExt cx="6143625" cy="878205"/>
          </a:xfrm>
        </p:grpSpPr>
        <p:sp>
          <p:nvSpPr>
            <p:cNvPr id="8" name="object 8"/>
            <p:cNvSpPr/>
            <p:nvPr/>
          </p:nvSpPr>
          <p:spPr>
            <a:xfrm>
              <a:off x="4245414" y="5981297"/>
              <a:ext cx="3637915" cy="0"/>
            </a:xfrm>
            <a:custGeom>
              <a:avLst/>
              <a:gdLst/>
              <a:ahLst/>
              <a:cxnLst/>
              <a:rect l="l" t="t" r="r" b="b"/>
              <a:pathLst>
                <a:path w="3637915">
                  <a:moveTo>
                    <a:pt x="36377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9438" y="5940306"/>
              <a:ext cx="105500" cy="819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83213" y="5542338"/>
              <a:ext cx="2409825" cy="878205"/>
            </a:xfrm>
            <a:custGeom>
              <a:avLst/>
              <a:gdLst/>
              <a:ahLst/>
              <a:cxnLst/>
              <a:rect l="l" t="t" r="r" b="b"/>
              <a:pathLst>
                <a:path w="2409825" h="878204">
                  <a:moveTo>
                    <a:pt x="2263277" y="877920"/>
                  </a:moveTo>
                  <a:lnTo>
                    <a:pt x="146323" y="877920"/>
                  </a:lnTo>
                  <a:lnTo>
                    <a:pt x="100074" y="870460"/>
                  </a:lnTo>
                  <a:lnTo>
                    <a:pt x="59906" y="849688"/>
                  </a:lnTo>
                  <a:lnTo>
                    <a:pt x="28232" y="818013"/>
                  </a:lnTo>
                  <a:lnTo>
                    <a:pt x="7459" y="777846"/>
                  </a:lnTo>
                  <a:lnTo>
                    <a:pt x="0" y="731597"/>
                  </a:lnTo>
                  <a:lnTo>
                    <a:pt x="0" y="146322"/>
                  </a:lnTo>
                  <a:lnTo>
                    <a:pt x="7459" y="100073"/>
                  </a:lnTo>
                  <a:lnTo>
                    <a:pt x="28232" y="59906"/>
                  </a:lnTo>
                  <a:lnTo>
                    <a:pt x="59906" y="28231"/>
                  </a:lnTo>
                  <a:lnTo>
                    <a:pt x="100074" y="7459"/>
                  </a:lnTo>
                  <a:lnTo>
                    <a:pt x="146323" y="0"/>
                  </a:lnTo>
                  <a:lnTo>
                    <a:pt x="2263277" y="0"/>
                  </a:lnTo>
                  <a:lnTo>
                    <a:pt x="2319272" y="11138"/>
                  </a:lnTo>
                  <a:lnTo>
                    <a:pt x="2366742" y="42856"/>
                  </a:lnTo>
                  <a:lnTo>
                    <a:pt x="2398462" y="90327"/>
                  </a:lnTo>
                  <a:lnTo>
                    <a:pt x="2409599" y="146322"/>
                  </a:lnTo>
                  <a:lnTo>
                    <a:pt x="2409599" y="731597"/>
                  </a:lnTo>
                  <a:lnTo>
                    <a:pt x="2402140" y="777846"/>
                  </a:lnTo>
                  <a:lnTo>
                    <a:pt x="2381368" y="818013"/>
                  </a:lnTo>
                  <a:lnTo>
                    <a:pt x="2349693" y="849688"/>
                  </a:lnTo>
                  <a:lnTo>
                    <a:pt x="2309526" y="870460"/>
                  </a:lnTo>
                  <a:lnTo>
                    <a:pt x="2263277" y="877920"/>
                  </a:lnTo>
                  <a:close/>
                </a:path>
              </a:pathLst>
            </a:custGeom>
            <a:solidFill>
              <a:srgbClr val="0140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00800" y="3543367"/>
            <a:ext cx="824309" cy="37362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R="3175" algn="r">
              <a:spcBef>
                <a:spcPts val="63"/>
              </a:spcBef>
            </a:pPr>
            <a:r>
              <a:rPr sz="1188" b="1" spc="-6" dirty="0">
                <a:solidFill>
                  <a:srgbClr val="FFFFFF"/>
                </a:solidFill>
                <a:latin typeface="Trebuchet MS"/>
                <a:cs typeface="Trebuchet MS"/>
              </a:rPr>
              <a:t>Embedding</a:t>
            </a:r>
            <a:endParaRPr sz="1188">
              <a:latin typeface="Trebuchet MS"/>
              <a:cs typeface="Trebuchet MS"/>
            </a:endParaRPr>
          </a:p>
          <a:p>
            <a:pPr marR="3175" algn="r"/>
            <a:r>
              <a:rPr sz="1188" b="1" spc="38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18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27009" y="3463962"/>
            <a:ext cx="2383631" cy="548878"/>
            <a:chOff x="7883214" y="5542338"/>
            <a:chExt cx="3813810" cy="878205"/>
          </a:xfrm>
        </p:grpSpPr>
        <p:sp>
          <p:nvSpPr>
            <p:cNvPr id="13" name="object 13"/>
            <p:cNvSpPr/>
            <p:nvPr/>
          </p:nvSpPr>
          <p:spPr>
            <a:xfrm>
              <a:off x="10407014" y="5981239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59">
                  <a:moveTo>
                    <a:pt x="12800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1038" y="5940248"/>
              <a:ext cx="105500" cy="819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3214" y="5542338"/>
              <a:ext cx="877921" cy="87792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517935" y="3335443"/>
            <a:ext cx="701675" cy="354264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indent="171450">
              <a:spcBef>
                <a:spcPts val="63"/>
              </a:spcBef>
            </a:pPr>
            <a:r>
              <a:rPr sz="1125" spc="-13" dirty="0">
                <a:latin typeface="Courier New"/>
                <a:cs typeface="Courier New"/>
              </a:rPr>
              <a:t>User </a:t>
            </a:r>
            <a:r>
              <a:rPr sz="1125" spc="-6" dirty="0">
                <a:latin typeface="Courier New"/>
                <a:cs typeface="Courier New"/>
              </a:rPr>
              <a:t>Question</a:t>
            </a:r>
            <a:endParaRPr sz="1125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86524" y="2601226"/>
            <a:ext cx="1148953" cy="1335881"/>
            <a:chOff x="1738438" y="4161961"/>
            <a:chExt cx="1838325" cy="21374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438" y="4492438"/>
              <a:ext cx="1837713" cy="18066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56862" y="4161961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40001"/>
                  </a:lnTo>
                </a:path>
              </a:pathLst>
            </a:custGeom>
            <a:ln w="19914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39917" y="1010293"/>
            <a:ext cx="7307263" cy="3313906"/>
            <a:chOff x="1183868" y="1616469"/>
            <a:chExt cx="11691620" cy="530225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7852" y="5044294"/>
              <a:ext cx="612675" cy="18740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3868" y="1616469"/>
              <a:ext cx="2945166" cy="17280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656862" y="3449053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0"/>
                  </a:moveTo>
                  <a:lnTo>
                    <a:pt x="0" y="288108"/>
                  </a:lnTo>
                </a:path>
              </a:pathLst>
            </a:custGeom>
            <a:ln w="19914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5440" y="3362602"/>
              <a:ext cx="81980" cy="10552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29027" y="2432112"/>
              <a:ext cx="8655685" cy="3024505"/>
            </a:xfrm>
            <a:custGeom>
              <a:avLst/>
              <a:gdLst/>
              <a:ahLst/>
              <a:cxnLst/>
              <a:rect l="l" t="t" r="r" b="b"/>
              <a:pathLst>
                <a:path w="8655685" h="3024504">
                  <a:moveTo>
                    <a:pt x="0" y="0"/>
                  </a:moveTo>
                  <a:lnTo>
                    <a:pt x="8655096" y="3024098"/>
                  </a:lnTo>
                </a:path>
              </a:pathLst>
            </a:custGeom>
            <a:ln w="19049">
              <a:solidFill>
                <a:srgbClr val="003E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4220" y="5416981"/>
              <a:ext cx="111041" cy="7845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438933" y="3483239"/>
            <a:ext cx="1387475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dirty="0">
                <a:latin typeface="Courier New"/>
                <a:cs typeface="Courier New"/>
              </a:rPr>
              <a:t>Vector</a:t>
            </a:r>
            <a:r>
              <a:rPr sz="1125" spc="-19" dirty="0">
                <a:latin typeface="Courier New"/>
                <a:cs typeface="Courier New"/>
              </a:rPr>
              <a:t> </a:t>
            </a:r>
            <a:r>
              <a:rPr sz="1125" spc="-6" dirty="0">
                <a:latin typeface="Courier New"/>
                <a:cs typeface="Courier New"/>
              </a:rPr>
              <a:t>Embedding</a:t>
            </a:r>
            <a:endParaRPr sz="1125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3613" y="2363745"/>
            <a:ext cx="1473200" cy="18114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25" dirty="0">
                <a:latin typeface="Courier New"/>
                <a:cs typeface="Courier New"/>
              </a:rPr>
              <a:t>Similarity</a:t>
            </a:r>
            <a:r>
              <a:rPr sz="1125" spc="-31" dirty="0">
                <a:latin typeface="Courier New"/>
                <a:cs typeface="Courier New"/>
              </a:rPr>
              <a:t> </a:t>
            </a:r>
            <a:r>
              <a:rPr sz="1125" spc="-6" dirty="0">
                <a:latin typeface="Courier New"/>
                <a:cs typeface="Courier New"/>
              </a:rPr>
              <a:t>Result</a:t>
            </a:r>
            <a:endParaRPr sz="1125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2554" y="3971305"/>
            <a:ext cx="1987550" cy="354264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222250" marR="3175" indent="-214709">
              <a:spcBef>
                <a:spcPts val="63"/>
              </a:spcBef>
            </a:pPr>
            <a:r>
              <a:rPr sz="1125" dirty="0">
                <a:latin typeface="Courier New"/>
                <a:cs typeface="Courier New"/>
              </a:rPr>
              <a:t>Similarity</a:t>
            </a:r>
            <a:r>
              <a:rPr sz="1125" spc="-25" dirty="0">
                <a:latin typeface="Courier New"/>
                <a:cs typeface="Courier New"/>
              </a:rPr>
              <a:t> </a:t>
            </a:r>
            <a:r>
              <a:rPr sz="1125" dirty="0">
                <a:latin typeface="Courier New"/>
                <a:cs typeface="Courier New"/>
              </a:rPr>
              <a:t>Search</a:t>
            </a:r>
            <a:r>
              <a:rPr sz="1125" spc="-25" dirty="0">
                <a:latin typeface="Courier New"/>
                <a:cs typeface="Courier New"/>
              </a:rPr>
              <a:t> </a:t>
            </a:r>
            <a:r>
              <a:rPr sz="1125" spc="-13" dirty="0">
                <a:latin typeface="Courier New"/>
                <a:cs typeface="Courier New"/>
              </a:rPr>
              <a:t>using </a:t>
            </a:r>
            <a:r>
              <a:rPr sz="1125" dirty="0">
                <a:latin typeface="Courier New"/>
                <a:cs typeface="Courier New"/>
              </a:rPr>
              <a:t>Neo4j</a:t>
            </a:r>
            <a:r>
              <a:rPr sz="1125" spc="-19" dirty="0">
                <a:latin typeface="Courier New"/>
                <a:cs typeface="Courier New"/>
              </a:rPr>
              <a:t> </a:t>
            </a:r>
            <a:r>
              <a:rPr sz="1125" dirty="0">
                <a:latin typeface="Courier New"/>
                <a:cs typeface="Courier New"/>
              </a:rPr>
              <a:t>Vector</a:t>
            </a:r>
            <a:r>
              <a:rPr sz="1125" spc="-16" dirty="0">
                <a:latin typeface="Courier New"/>
                <a:cs typeface="Courier New"/>
              </a:rPr>
              <a:t> </a:t>
            </a:r>
            <a:r>
              <a:rPr sz="1125" spc="-6" dirty="0">
                <a:latin typeface="Courier New"/>
                <a:cs typeface="Courier New"/>
              </a:rPr>
              <a:t>Index</a:t>
            </a:r>
            <a:endParaRPr sz="1125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79388" y="1950914"/>
            <a:ext cx="1756172" cy="1017891"/>
          </a:xfrm>
          <a:prstGeom prst="rect">
            <a:avLst/>
          </a:prstGeom>
          <a:ln w="9524">
            <a:solidFill>
              <a:srgbClr val="181414"/>
            </a:solidFill>
          </a:ln>
        </p:spPr>
        <p:txBody>
          <a:bodyPr vert="horz" wrap="square" lIns="0" tIns="36116" rIns="0" bIns="0" rtlCol="0">
            <a:spAutoFit/>
          </a:bodyPr>
          <a:lstStyle/>
          <a:p>
            <a:pPr marL="89297" marR="115491">
              <a:spcBef>
                <a:spcPts val="284"/>
              </a:spcBef>
            </a:pPr>
            <a:r>
              <a:rPr sz="1063" b="1" spc="-13" dirty="0">
                <a:solidFill>
                  <a:srgbClr val="181414"/>
                </a:solidFill>
                <a:latin typeface="Trebuchet MS"/>
                <a:cs typeface="Trebuchet MS"/>
              </a:rPr>
              <a:t>The</a:t>
            </a:r>
            <a:r>
              <a:rPr sz="1063" b="1" spc="-53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spc="-6" dirty="0">
                <a:solidFill>
                  <a:srgbClr val="181414"/>
                </a:solidFill>
                <a:latin typeface="Trebuchet MS"/>
                <a:cs typeface="Trebuchet MS"/>
              </a:rPr>
              <a:t>main</a:t>
            </a:r>
            <a:r>
              <a:rPr sz="1063" b="1" spc="-44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dirty="0">
                <a:solidFill>
                  <a:srgbClr val="181414"/>
                </a:solidFill>
                <a:latin typeface="Trebuchet MS"/>
                <a:cs typeface="Trebuchet MS"/>
              </a:rPr>
              <a:t>respondent</a:t>
            </a:r>
            <a:r>
              <a:rPr lang="en-IN" sz="1063" b="1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spc="-69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spc="63" dirty="0">
                <a:solidFill>
                  <a:srgbClr val="181414"/>
                </a:solidFill>
                <a:latin typeface="Trebuchet MS"/>
                <a:cs typeface="Trebuchet MS"/>
              </a:rPr>
              <a:t>AWS</a:t>
            </a:r>
            <a:r>
              <a:rPr sz="1063" b="1" spc="-63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spc="50" dirty="0">
                <a:solidFill>
                  <a:srgbClr val="181414"/>
                </a:solidFill>
                <a:latin typeface="Trebuchet MS"/>
                <a:cs typeface="Trebuchet MS"/>
              </a:rPr>
              <a:t>RFP</a:t>
            </a:r>
            <a:r>
              <a:rPr lang="en-IN" sz="1063" b="1" spc="50" dirty="0">
                <a:solidFill>
                  <a:srgbClr val="181414"/>
                </a:solidFill>
                <a:latin typeface="Trebuchet MS"/>
                <a:cs typeface="Trebuchet MS"/>
              </a:rPr>
              <a:t> AWS</a:t>
            </a:r>
            <a:r>
              <a:rPr sz="1063" b="1" spc="-63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dirty="0">
                <a:solidFill>
                  <a:srgbClr val="181414"/>
                </a:solidFill>
                <a:latin typeface="Trebuchet MS"/>
                <a:cs typeface="Trebuchet MS"/>
              </a:rPr>
              <a:t>is</a:t>
            </a:r>
            <a:r>
              <a:rPr sz="1063" b="1" spc="-69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spc="-13" dirty="0">
                <a:solidFill>
                  <a:srgbClr val="181414"/>
                </a:solidFill>
                <a:latin typeface="Trebuchet MS"/>
                <a:cs typeface="Trebuchet MS"/>
              </a:rPr>
              <a:t>John </a:t>
            </a:r>
            <a:r>
              <a:rPr sz="1063" b="1" dirty="0">
                <a:solidFill>
                  <a:srgbClr val="181414"/>
                </a:solidFill>
                <a:latin typeface="Trebuchet MS"/>
                <a:cs typeface="Trebuchet MS"/>
              </a:rPr>
              <a:t>Smith,</a:t>
            </a:r>
            <a:r>
              <a:rPr sz="1063" b="1" spc="-44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dirty="0">
                <a:solidFill>
                  <a:srgbClr val="181414"/>
                </a:solidFill>
                <a:latin typeface="Trebuchet MS"/>
                <a:cs typeface="Trebuchet MS"/>
              </a:rPr>
              <a:t>General</a:t>
            </a:r>
            <a:r>
              <a:rPr sz="1063" b="1" spc="-41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spc="34" dirty="0">
                <a:solidFill>
                  <a:srgbClr val="181414"/>
                </a:solidFill>
                <a:latin typeface="Trebuchet MS"/>
                <a:cs typeface="Trebuchet MS"/>
              </a:rPr>
              <a:t>Manager </a:t>
            </a:r>
            <a:r>
              <a:rPr sz="1063" b="1" spc="66" dirty="0">
                <a:solidFill>
                  <a:srgbClr val="181414"/>
                </a:solidFill>
                <a:latin typeface="Trebuchet MS"/>
                <a:cs typeface="Trebuchet MS"/>
              </a:rPr>
              <a:t>XYZ</a:t>
            </a:r>
            <a:r>
              <a:rPr sz="1063" b="1" spc="-44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dirty="0">
                <a:solidFill>
                  <a:srgbClr val="181414"/>
                </a:solidFill>
                <a:latin typeface="Trebuchet MS"/>
                <a:cs typeface="Trebuchet MS"/>
              </a:rPr>
              <a:t>Group</a:t>
            </a:r>
            <a:r>
              <a:rPr sz="1063" b="1" spc="-47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spc="-6" dirty="0">
                <a:solidFill>
                  <a:srgbClr val="181414"/>
                </a:solidFill>
                <a:latin typeface="Trebuchet MS"/>
                <a:cs typeface="Trebuchet MS"/>
              </a:rPr>
              <a:t>representing </a:t>
            </a:r>
            <a:r>
              <a:rPr sz="1063" b="1" spc="88" dirty="0">
                <a:solidFill>
                  <a:srgbClr val="181414"/>
                </a:solidFill>
                <a:latin typeface="Trebuchet MS"/>
                <a:cs typeface="Trebuchet MS"/>
              </a:rPr>
              <a:t>ABC</a:t>
            </a:r>
            <a:r>
              <a:rPr sz="1063" b="1" spc="-3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dirty="0">
                <a:solidFill>
                  <a:srgbClr val="181414"/>
                </a:solidFill>
                <a:latin typeface="Trebuchet MS"/>
                <a:cs typeface="Trebuchet MS"/>
              </a:rPr>
              <a:t>Company</a:t>
            </a:r>
            <a:r>
              <a:rPr sz="1063" b="1" spc="-6" dirty="0">
                <a:solidFill>
                  <a:srgbClr val="181414"/>
                </a:solidFill>
                <a:latin typeface="Trebuchet MS"/>
                <a:cs typeface="Trebuchet MS"/>
              </a:rPr>
              <a:t> (source: AWS.pdf,</a:t>
            </a:r>
            <a:r>
              <a:rPr sz="1063" b="1" spc="-31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dirty="0">
                <a:solidFill>
                  <a:srgbClr val="181414"/>
                </a:solidFill>
                <a:latin typeface="Trebuchet MS"/>
                <a:cs typeface="Trebuchet MS"/>
              </a:rPr>
              <a:t>page:</a:t>
            </a:r>
            <a:r>
              <a:rPr sz="1063" b="1" spc="-31" dirty="0">
                <a:solidFill>
                  <a:srgbClr val="181414"/>
                </a:solidFill>
                <a:latin typeface="Trebuchet MS"/>
                <a:cs typeface="Trebuchet MS"/>
              </a:rPr>
              <a:t> </a:t>
            </a:r>
            <a:r>
              <a:rPr sz="1063" b="1" spc="-16" dirty="0">
                <a:solidFill>
                  <a:srgbClr val="181414"/>
                </a:solidFill>
                <a:latin typeface="Trebuchet MS"/>
                <a:cs typeface="Trebuchet MS"/>
              </a:rPr>
              <a:t>38)</a:t>
            </a:r>
            <a:endParaRPr sz="1063" dirty="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73318" y="1174846"/>
            <a:ext cx="1294636" cy="1080001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395767" y="1841736"/>
            <a:ext cx="1473200" cy="354264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marR="3175" indent="214313">
              <a:spcBef>
                <a:spcPts val="63"/>
              </a:spcBef>
            </a:pPr>
            <a:r>
              <a:rPr sz="1125" dirty="0">
                <a:latin typeface="Courier New"/>
                <a:cs typeface="Courier New"/>
              </a:rPr>
              <a:t>Similarity</a:t>
            </a:r>
            <a:r>
              <a:rPr sz="1125" spc="-31" dirty="0">
                <a:latin typeface="Courier New"/>
                <a:cs typeface="Courier New"/>
              </a:rPr>
              <a:t> + </a:t>
            </a:r>
            <a:r>
              <a:rPr sz="1125" dirty="0">
                <a:latin typeface="Courier New"/>
                <a:cs typeface="Courier New"/>
              </a:rPr>
              <a:t>Contextual</a:t>
            </a:r>
            <a:r>
              <a:rPr sz="1125" spc="-31" dirty="0">
                <a:latin typeface="Courier New"/>
                <a:cs typeface="Courier New"/>
              </a:rPr>
              <a:t> </a:t>
            </a:r>
            <a:r>
              <a:rPr sz="1125" spc="-6" dirty="0">
                <a:latin typeface="Courier New"/>
                <a:cs typeface="Courier New"/>
              </a:rPr>
              <a:t>Result</a:t>
            </a:r>
            <a:endParaRPr sz="1125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927009" y="2347199"/>
            <a:ext cx="1506141" cy="548878"/>
          </a:xfrm>
          <a:custGeom>
            <a:avLst/>
            <a:gdLst/>
            <a:ahLst/>
            <a:cxnLst/>
            <a:rect l="l" t="t" r="r" b="b"/>
            <a:pathLst>
              <a:path w="2409825" h="878204">
                <a:moveTo>
                  <a:pt x="2263277" y="877919"/>
                </a:moveTo>
                <a:lnTo>
                  <a:pt x="146323" y="877919"/>
                </a:lnTo>
                <a:lnTo>
                  <a:pt x="100074" y="870460"/>
                </a:lnTo>
                <a:lnTo>
                  <a:pt x="59906" y="849688"/>
                </a:lnTo>
                <a:lnTo>
                  <a:pt x="28232" y="818013"/>
                </a:lnTo>
                <a:lnTo>
                  <a:pt x="7459" y="777846"/>
                </a:lnTo>
                <a:lnTo>
                  <a:pt x="0" y="731597"/>
                </a:lnTo>
                <a:lnTo>
                  <a:pt x="0" y="146323"/>
                </a:lnTo>
                <a:lnTo>
                  <a:pt x="7459" y="100073"/>
                </a:lnTo>
                <a:lnTo>
                  <a:pt x="28232" y="59906"/>
                </a:lnTo>
                <a:lnTo>
                  <a:pt x="59906" y="28231"/>
                </a:lnTo>
                <a:lnTo>
                  <a:pt x="100074" y="7459"/>
                </a:lnTo>
                <a:lnTo>
                  <a:pt x="146323" y="0"/>
                </a:lnTo>
                <a:lnTo>
                  <a:pt x="2263277" y="0"/>
                </a:lnTo>
                <a:lnTo>
                  <a:pt x="2319272" y="11138"/>
                </a:lnTo>
                <a:lnTo>
                  <a:pt x="2366742" y="42857"/>
                </a:lnTo>
                <a:lnTo>
                  <a:pt x="2398462" y="90327"/>
                </a:lnTo>
                <a:lnTo>
                  <a:pt x="2409599" y="146323"/>
                </a:lnTo>
                <a:lnTo>
                  <a:pt x="2409599" y="731597"/>
                </a:lnTo>
                <a:lnTo>
                  <a:pt x="2402140" y="777846"/>
                </a:lnTo>
                <a:lnTo>
                  <a:pt x="2381368" y="818013"/>
                </a:lnTo>
                <a:lnTo>
                  <a:pt x="2349693" y="849688"/>
                </a:lnTo>
                <a:lnTo>
                  <a:pt x="2309526" y="870460"/>
                </a:lnTo>
                <a:lnTo>
                  <a:pt x="2263277" y="877919"/>
                </a:lnTo>
                <a:close/>
              </a:path>
            </a:pathLst>
          </a:custGeom>
          <a:solidFill>
            <a:srgbClr val="0140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14231" y="2426604"/>
            <a:ext cx="610791" cy="373628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>
              <a:spcBef>
                <a:spcPts val="63"/>
              </a:spcBef>
            </a:pPr>
            <a:r>
              <a:rPr sz="1188" b="1" spc="-6" dirty="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1188">
              <a:latin typeface="Trebuchet MS"/>
              <a:cs typeface="Trebuchet MS"/>
            </a:endParaRPr>
          </a:p>
          <a:p>
            <a:pPr marL="292099"/>
            <a:r>
              <a:rPr sz="1188" b="1" spc="63" dirty="0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endParaRPr sz="1188">
              <a:latin typeface="Trebuchet MS"/>
              <a:cs typeface="Trebuchet MS"/>
            </a:endParaRPr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7009" y="2347198"/>
            <a:ext cx="548701" cy="548701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81021" y="3045778"/>
            <a:ext cx="104676" cy="253002"/>
          </a:xfrm>
          <a:prstGeom prst="rect">
            <a:avLst/>
          </a:prstGeom>
        </p:spPr>
        <p:txBody>
          <a:bodyPr vert="horz" wrap="square" lIns="0" tIns="2778" rIns="0" bIns="0" rtlCol="0">
            <a:spAutoFit/>
          </a:bodyPr>
          <a:lstStyle/>
          <a:p>
            <a:pPr>
              <a:spcBef>
                <a:spcPts val="22"/>
              </a:spcBef>
            </a:pPr>
            <a:r>
              <a:rPr b="1" spc="44" dirty="0">
                <a:solidFill>
                  <a:srgbClr val="FFFFFF"/>
                </a:solidFill>
              </a:rPr>
              <a:t>48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F4506-51BE-C724-0EFE-FF98FFF8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9337"/>
            <a:ext cx="9220199" cy="52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5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4316B9-AB60-AA9D-656E-A062CBFF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9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FEB61-02C7-2155-C223-0BA64A48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31A5DB5-37E4-5276-702B-A266B444C7CD}"/>
              </a:ext>
            </a:extLst>
          </p:cNvPr>
          <p:cNvGrpSpPr/>
          <p:nvPr/>
        </p:nvGrpSpPr>
        <p:grpSpPr>
          <a:xfrm>
            <a:off x="-1" y="6349"/>
            <a:ext cx="9144000" cy="5137150"/>
            <a:chOff x="-1" y="6349"/>
            <a:chExt cx="9144000" cy="513715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D0EC3D86-CA22-7338-B6C4-6002853012F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6349"/>
              <a:ext cx="9144000" cy="5137149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82E2400-FB7A-FAA3-99C6-849ABFA6B66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893" y="604253"/>
              <a:ext cx="6678028" cy="2696880"/>
            </a:xfrm>
            <a:prstGeom prst="rect">
              <a:avLst/>
            </a:prstGeom>
          </p:spPr>
        </p:pic>
      </p:grpSp>
      <p:grpSp>
        <p:nvGrpSpPr>
          <p:cNvPr id="5" name="object 5">
            <a:extLst>
              <a:ext uri="{FF2B5EF4-FFF2-40B4-BE49-F238E27FC236}">
                <a16:creationId xmlns:a16="http://schemas.microsoft.com/office/drawing/2014/main" id="{554C2B90-77A3-575C-22F3-A0F28E892F9F}"/>
              </a:ext>
            </a:extLst>
          </p:cNvPr>
          <p:cNvGrpSpPr/>
          <p:nvPr/>
        </p:nvGrpSpPr>
        <p:grpSpPr>
          <a:xfrm>
            <a:off x="1215306" y="407200"/>
            <a:ext cx="7063105" cy="3963670"/>
            <a:chOff x="1215306" y="407200"/>
            <a:chExt cx="7063105" cy="396367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BCB33DA-86F0-BF42-2FF7-BC1AE55AF84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893" y="1313165"/>
              <a:ext cx="6678028" cy="2819330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B0946FEB-B43B-7FB5-9F9D-AD290DFF774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175" y="910033"/>
              <a:ext cx="6678647" cy="549326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406BE99-CB6A-081F-5486-0235452B786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060" y="1439564"/>
              <a:ext cx="6305804" cy="2601064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CDD1B323-D84B-1ADD-BBA5-92FBBC2DA76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8439" y="4097038"/>
              <a:ext cx="6262145" cy="273638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9214DBF0-3EC9-048A-891C-89A9AA07D2C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0582" y="407200"/>
              <a:ext cx="437640" cy="3962060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FD43420E-FE3A-3CF6-4305-93186763565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5306" y="407200"/>
              <a:ext cx="372931" cy="3962061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F4702717-C63B-F289-32C3-8EDA4D18A97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8439" y="407200"/>
              <a:ext cx="6262145" cy="257093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4A6C600B-67AB-EE90-97CC-69725E0EB582}"/>
              </a:ext>
            </a:extLst>
          </p:cNvPr>
          <p:cNvSpPr txBox="1"/>
          <p:nvPr/>
        </p:nvSpPr>
        <p:spPr>
          <a:xfrm>
            <a:off x="1781975" y="4327912"/>
            <a:ext cx="63119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FAFF00"/>
                </a:solidFill>
                <a:latin typeface="Courier New"/>
                <a:cs typeface="Courier New"/>
              </a:rPr>
              <a:t>https://blog.google/products/search/introducing-knowledge-graph-things-not/</a:t>
            </a:r>
            <a:endParaRPr sz="11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9003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22201-620A-C4EA-B466-513FDCD4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" y="182673"/>
            <a:ext cx="9121930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352</Words>
  <Application>Microsoft Office PowerPoint</Application>
  <PresentationFormat>On-screen Show (16:9)</PresentationFormat>
  <Paragraphs>93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Century</vt:lpstr>
      <vt:lpstr>Courier New</vt:lpstr>
      <vt:lpstr>Trebuchet MS</vt:lpstr>
      <vt:lpstr>Office Theme</vt:lpstr>
      <vt:lpstr>1_Office Theme</vt:lpstr>
      <vt:lpstr>Knowledge Graphs And AI based Search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Accurate, Contextual and Explainable</vt:lpstr>
      <vt:lpstr> Accurate, Contextual and Explainable</vt:lpstr>
      <vt:lpstr> Accurate, Contextual and Explainable</vt:lpstr>
      <vt:lpstr> Accurate, Contextual and Explainable</vt:lpstr>
      <vt:lpstr>Accurate, Contextual and Explainable</vt:lpstr>
      <vt:lpstr>Accurate, Contextual and Explainable</vt:lpstr>
      <vt:lpstr> Accurate, Contextual and Explainable</vt:lpstr>
      <vt:lpstr> Accurate, Contextual and Explainable</vt:lpstr>
      <vt:lpstr>  Accurate, Contextual and Explainable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Gartner Symposium Gold Coast - J. Barrasa.pptx</dc:title>
  <dc:creator>PewX</dc:creator>
  <cp:lastModifiedBy>Piyush Waghmare</cp:lastModifiedBy>
  <cp:revision>52</cp:revision>
  <dcterms:created xsi:type="dcterms:W3CDTF">2025-07-06T12:29:22Z</dcterms:created>
  <dcterms:modified xsi:type="dcterms:W3CDTF">2025-07-06T15:45:15Z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2025-07-06T00:00:00Z</vt:filetime>
  </property>
  <property fmtid="{D5CDD505-2E9C-101B-9397-08002B2CF9AE}" pid="3" name="Creator">
    <vt:lpwstr>Google</vt:lpwstr>
  </property>
  <property fmtid="{D5CDD505-2E9C-101B-9397-08002B2CF9AE}" pid="4" name="LastSaved">
    <vt:filetime>2025-07-06T00:00:00Z</vt:filetime>
  </property>
</Properties>
</file>